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7" r:id="rId4"/>
    <p:sldId id="262" r:id="rId5"/>
    <p:sldId id="263" r:id="rId6"/>
    <p:sldId id="261" r:id="rId7"/>
    <p:sldId id="259" r:id="rId8"/>
    <p:sldId id="260"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20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9D26D9-2943-4F29-8B2B-706D03BE2280}" type="datetimeFigureOut">
              <a:rPr lang="en-US" smtClean="0"/>
              <a:t>3/2/2022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95A245-7685-4D2A-810E-73A9280347C4}" type="slidenum">
              <a:rPr lang="en-US" smtClean="0"/>
              <a:t>‹#›</a:t>
            </a:fld>
            <a:endParaRPr lang="en-US"/>
          </a:p>
        </p:txBody>
      </p:sp>
    </p:spTree>
    <p:extLst>
      <p:ext uri="{BB962C8B-B14F-4D97-AF65-F5344CB8AC3E}">
        <p14:creationId xmlns:p14="http://schemas.microsoft.com/office/powerpoint/2010/main" val="200749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Explain in as simple way as possible – neuro-developmental delay – at the </a:t>
            </a:r>
            <a:r>
              <a:rPr lang="en-US" dirty="0" err="1"/>
              <a:t>profrontal</a:t>
            </a:r>
            <a:r>
              <a:rPr lang="en-US" dirty="0"/>
              <a:t> cortex – delay in dev of EF skills – NO baring on IQ</a:t>
            </a:r>
          </a:p>
          <a:p>
            <a:pPr marL="171450" indent="-171450">
              <a:buFontTx/>
              <a:buChar char="-"/>
            </a:pPr>
            <a:r>
              <a:rPr lang="en-US" dirty="0"/>
              <a:t>If the parents don’t understand how ADHD works, you aren’t going to get them to change how they parent their child</a:t>
            </a:r>
          </a:p>
          <a:p>
            <a:pPr marL="171450" indent="-171450">
              <a:buFontTx/>
              <a:buChar char="-"/>
            </a:pPr>
            <a:r>
              <a:rPr lang="en-US" dirty="0"/>
              <a:t>I also talk about what medication can’t do (i.e., change the environment for them) and how sometimes medication makes a 180 degree change, but a lot of time you need the environmental changes to make that 180 degree change </a:t>
            </a:r>
          </a:p>
          <a:p>
            <a:pPr marL="171450" indent="-171450">
              <a:buFontTx/>
              <a:buChar char="-"/>
            </a:pPr>
            <a:r>
              <a:rPr lang="en-US" dirty="0"/>
              <a:t> </a:t>
            </a: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BA95A245-7685-4D2A-810E-73A9280347C4}" type="slidenum">
              <a:rPr lang="en-US" smtClean="0"/>
              <a:t>4</a:t>
            </a:fld>
            <a:endParaRPr lang="en-US"/>
          </a:p>
        </p:txBody>
      </p:sp>
    </p:spTree>
    <p:extLst>
      <p:ext uri="{BB962C8B-B14F-4D97-AF65-F5344CB8AC3E}">
        <p14:creationId xmlns:p14="http://schemas.microsoft.com/office/powerpoint/2010/main" val="2945999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Delayed in internal motivation – have to use external motivation – louder (more in their face) and more often than those without ADHD</a:t>
            </a:r>
          </a:p>
          <a:p>
            <a:pPr marL="171450" indent="-171450">
              <a:buFontTx/>
              <a:buChar char="-"/>
            </a:pPr>
            <a:r>
              <a:rPr lang="en-US" dirty="0"/>
              <a:t>PERSONALIZE – Sense of self worth and personal dignity is not wrapped up in whether you win an argument or encounter with your child – no one is keeping score. </a:t>
            </a: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BA95A245-7685-4D2A-810E-73A9280347C4}" type="slidenum">
              <a:rPr lang="en-US" smtClean="0"/>
              <a:t>5</a:t>
            </a:fld>
            <a:endParaRPr lang="en-US"/>
          </a:p>
        </p:txBody>
      </p:sp>
    </p:spTree>
    <p:extLst>
      <p:ext uri="{BB962C8B-B14F-4D97-AF65-F5344CB8AC3E}">
        <p14:creationId xmlns:p14="http://schemas.microsoft.com/office/powerpoint/2010/main" val="312194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 Typically increased negative parent-child interactions </a:t>
            </a:r>
          </a:p>
          <a:p>
            <a:r>
              <a:rPr lang="en-US" dirty="0"/>
              <a:t>         -- HARD to parents these kids </a:t>
            </a:r>
          </a:p>
          <a:p>
            <a:r>
              <a:rPr lang="en-US" dirty="0"/>
              <a:t>        --- Parents struggle to understand why they just can’t sit still or why they just can’t focus &amp;  by the time they come to us this has been going for many </a:t>
            </a:r>
            <a:r>
              <a:rPr lang="en-US" dirty="0" err="1"/>
              <a:t>many</a:t>
            </a:r>
            <a:r>
              <a:rPr lang="en-US" dirty="0"/>
              <a:t> years!</a:t>
            </a:r>
          </a:p>
          <a:p>
            <a:r>
              <a:rPr lang="en-US" dirty="0"/>
              <a:t>?? – How can I tell the difference between what is defiance and what is ADHD - TREAT BOTH --- they want to be able to give consequences to only defiant behaviors – and free ride for everything else – if we adjust the environment with expectations, command delivery, supervision, micro-managing then we can hold them accountable. </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A95A245-7685-4D2A-810E-73A9280347C4}" type="slidenum">
              <a:rPr lang="en-US" smtClean="0"/>
              <a:t>6</a:t>
            </a:fld>
            <a:endParaRPr lang="en-US"/>
          </a:p>
        </p:txBody>
      </p:sp>
    </p:spTree>
    <p:extLst>
      <p:ext uri="{BB962C8B-B14F-4D97-AF65-F5344CB8AC3E}">
        <p14:creationId xmlns:p14="http://schemas.microsoft.com/office/powerpoint/2010/main" val="262854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ADHD is a neurodevelopmental disorder. When a disability such as this occurs in school and problems arise for the child directly due to this documented medical disability, then the school is required, by law, to make accommodations, resources, and support available for the student so that the student can start at the same ‘starting line’ as their peers. </a:t>
            </a:r>
          </a:p>
          <a:p>
            <a:r>
              <a:rPr lang="en-US" dirty="0"/>
              <a:t>Maybe: differences between IEP and 504 plans</a:t>
            </a:r>
          </a:p>
          <a:p>
            <a:endParaRPr lang="en-US" dirty="0"/>
          </a:p>
        </p:txBody>
      </p:sp>
      <p:sp>
        <p:nvSpPr>
          <p:cNvPr id="4" name="Slide Number Placeholder 3"/>
          <p:cNvSpPr>
            <a:spLocks noGrp="1"/>
          </p:cNvSpPr>
          <p:nvPr>
            <p:ph type="sldNum" sz="quarter" idx="5"/>
          </p:nvPr>
        </p:nvSpPr>
        <p:spPr/>
        <p:txBody>
          <a:bodyPr/>
          <a:lstStyle/>
          <a:p>
            <a:fld id="{BA95A245-7685-4D2A-810E-73A9280347C4}" type="slidenum">
              <a:rPr lang="en-US" smtClean="0"/>
              <a:t>7</a:t>
            </a:fld>
            <a:endParaRPr lang="en-US"/>
          </a:p>
        </p:txBody>
      </p:sp>
    </p:spTree>
    <p:extLst>
      <p:ext uri="{BB962C8B-B14F-4D97-AF65-F5344CB8AC3E}">
        <p14:creationId xmlns:p14="http://schemas.microsoft.com/office/powerpoint/2010/main" val="35114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summary: </a:t>
            </a:r>
          </a:p>
          <a:p>
            <a:pPr marL="228600" indent="-228600">
              <a:buAutoNum type="arabicPeriod"/>
            </a:pPr>
            <a:r>
              <a:rPr lang="en-US" dirty="0"/>
              <a:t>DOCUMENTATION </a:t>
            </a:r>
          </a:p>
          <a:p>
            <a:pPr marL="228600" indent="-228600">
              <a:buAutoNum type="arabicPeriod"/>
            </a:pPr>
            <a:r>
              <a:rPr lang="en-US" dirty="0"/>
              <a:t>EDUCATION</a:t>
            </a:r>
          </a:p>
          <a:p>
            <a:pPr marL="228600" indent="-228600">
              <a:buAutoNum type="arabicPeriod"/>
            </a:pPr>
            <a:r>
              <a:rPr lang="en-US" dirty="0"/>
              <a:t>ADVOCACY</a:t>
            </a:r>
          </a:p>
        </p:txBody>
      </p:sp>
      <p:sp>
        <p:nvSpPr>
          <p:cNvPr id="4" name="Slide Number Placeholder 3"/>
          <p:cNvSpPr>
            <a:spLocks noGrp="1"/>
          </p:cNvSpPr>
          <p:nvPr>
            <p:ph type="sldNum" sz="quarter" idx="5"/>
          </p:nvPr>
        </p:nvSpPr>
        <p:spPr/>
        <p:txBody>
          <a:bodyPr/>
          <a:lstStyle/>
          <a:p>
            <a:fld id="{BA95A245-7685-4D2A-810E-73A9280347C4}" type="slidenum">
              <a:rPr lang="en-US" smtClean="0"/>
              <a:t>8</a:t>
            </a:fld>
            <a:endParaRPr lang="en-US"/>
          </a:p>
        </p:txBody>
      </p:sp>
    </p:spTree>
    <p:extLst>
      <p:ext uri="{BB962C8B-B14F-4D97-AF65-F5344CB8AC3E}">
        <p14:creationId xmlns:p14="http://schemas.microsoft.com/office/powerpoint/2010/main" val="2050361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95A245-7685-4D2A-810E-73A9280347C4}" type="slidenum">
              <a:rPr lang="en-US" smtClean="0"/>
              <a:t>9</a:t>
            </a:fld>
            <a:endParaRPr lang="en-US"/>
          </a:p>
        </p:txBody>
      </p:sp>
    </p:spTree>
    <p:extLst>
      <p:ext uri="{BB962C8B-B14F-4D97-AF65-F5344CB8AC3E}">
        <p14:creationId xmlns:p14="http://schemas.microsoft.com/office/powerpoint/2010/main" val="1008596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95A245-7685-4D2A-810E-73A9280347C4}" type="slidenum">
              <a:rPr lang="en-US" smtClean="0"/>
              <a:t>10</a:t>
            </a:fld>
            <a:endParaRPr lang="en-US"/>
          </a:p>
        </p:txBody>
      </p:sp>
    </p:spTree>
    <p:extLst>
      <p:ext uri="{BB962C8B-B14F-4D97-AF65-F5344CB8AC3E}">
        <p14:creationId xmlns:p14="http://schemas.microsoft.com/office/powerpoint/2010/main" val="56092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4199DE-31BE-4A79-A809-83EFDFC9A12B}"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119596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4199DE-31BE-4A79-A809-83EFDFC9A12B}"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4073635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4199DE-31BE-4A79-A809-83EFDFC9A12B}"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2643817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B7D877D9-9350-4C24-BDB7-ACCDE5A71EA8}" type="slidenum">
              <a:rPr lang="en-US" altLang="en-US"/>
              <a:pPr/>
              <a:t>‹#›</a:t>
            </a:fld>
            <a:endParaRPr lang="en-US" altLang="en-US"/>
          </a:p>
        </p:txBody>
      </p:sp>
    </p:spTree>
    <p:extLst>
      <p:ext uri="{BB962C8B-B14F-4D97-AF65-F5344CB8AC3E}">
        <p14:creationId xmlns:p14="http://schemas.microsoft.com/office/powerpoint/2010/main" val="2323869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4199DE-31BE-4A79-A809-83EFDFC9A12B}"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95898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4199DE-31BE-4A79-A809-83EFDFC9A12B}"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2234083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4199DE-31BE-4A79-A809-83EFDFC9A12B}" type="datetimeFigureOut">
              <a:rPr lang="en-US" smtClean="0"/>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1641835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4199DE-31BE-4A79-A809-83EFDFC9A12B}" type="datetimeFigureOut">
              <a:rPr lang="en-US" smtClean="0"/>
              <a:t>3/2/2022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409238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4199DE-31BE-4A79-A809-83EFDFC9A12B}" type="datetimeFigureOut">
              <a:rPr lang="en-US" smtClean="0"/>
              <a:t>3/2/2022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1950727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4199DE-31BE-4A79-A809-83EFDFC9A12B}" type="datetimeFigureOut">
              <a:rPr lang="en-US" smtClean="0"/>
              <a:t>3/2/2022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930754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4199DE-31BE-4A79-A809-83EFDFC9A12B}" type="datetimeFigureOut">
              <a:rPr lang="en-US" smtClean="0"/>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4070039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4199DE-31BE-4A79-A809-83EFDFC9A12B}" type="datetimeFigureOut">
              <a:rPr lang="en-US" smtClean="0"/>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178486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4199DE-31BE-4A79-A809-83EFDFC9A12B}" type="datetimeFigureOut">
              <a:rPr lang="en-US" smtClean="0"/>
              <a:t>3/2/2022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DC0C16-9FFE-480F-920E-C9318DF79FE7}" type="slidenum">
              <a:rPr lang="en-US" smtClean="0"/>
              <a:t>‹#›</a:t>
            </a:fld>
            <a:endParaRPr lang="en-US"/>
          </a:p>
        </p:txBody>
      </p:sp>
    </p:spTree>
    <p:extLst>
      <p:ext uri="{BB962C8B-B14F-4D97-AF65-F5344CB8AC3E}">
        <p14:creationId xmlns:p14="http://schemas.microsoft.com/office/powerpoint/2010/main" val="39561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62200"/>
            <a:ext cx="8915400" cy="1470025"/>
          </a:xfrm>
        </p:spPr>
        <p:txBody>
          <a:bodyPr>
            <a:normAutofit fontScale="90000"/>
          </a:bodyPr>
          <a:lstStyle/>
          <a:p>
            <a:r>
              <a:rPr lang="en-US" dirty="0"/>
              <a:t>Children’s Project ECHO: </a:t>
            </a:r>
            <a:br>
              <a:rPr lang="en-US" dirty="0"/>
            </a:br>
            <a:r>
              <a:rPr lang="en-US" dirty="0"/>
              <a:t>Treating ADHD in the Primary Care Setting</a:t>
            </a:r>
            <a:br>
              <a:rPr lang="en-US" dirty="0"/>
            </a:br>
            <a:endParaRPr lang="en-US" sz="2800" dirty="0"/>
          </a:p>
        </p:txBody>
      </p:sp>
      <p:sp>
        <p:nvSpPr>
          <p:cNvPr id="3" name="Subtitle 2"/>
          <p:cNvSpPr>
            <a:spLocks noGrp="1"/>
          </p:cNvSpPr>
          <p:nvPr>
            <p:ph type="subTitle" idx="1"/>
          </p:nvPr>
        </p:nvSpPr>
        <p:spPr>
          <a:xfrm>
            <a:off x="381000" y="3733800"/>
            <a:ext cx="8382000" cy="2895600"/>
          </a:xfrm>
        </p:spPr>
        <p:txBody>
          <a:bodyPr>
            <a:normAutofit/>
          </a:bodyPr>
          <a:lstStyle/>
          <a:p>
            <a:pPr>
              <a:spcBef>
                <a:spcPts val="0"/>
              </a:spcBef>
            </a:pPr>
            <a:r>
              <a:rPr lang="en-US" sz="2800" b="1" i="1" dirty="0"/>
              <a:t>Behavioral Interventions for ADHD</a:t>
            </a:r>
            <a:endParaRPr lang="en-US" sz="2800" i="1" dirty="0"/>
          </a:p>
          <a:p>
            <a:pPr>
              <a:spcBef>
                <a:spcPts val="0"/>
              </a:spcBef>
            </a:pPr>
            <a:r>
              <a:rPr lang="en-US" sz="2800" i="1" dirty="0"/>
              <a:t>Rene Pretorius-Parks LIMHP LMFT </a:t>
            </a:r>
          </a:p>
          <a:p>
            <a:pPr>
              <a:spcBef>
                <a:spcPts val="0"/>
              </a:spcBef>
            </a:pPr>
            <a:r>
              <a:rPr lang="en-US" sz="2800" i="1" dirty="0"/>
              <a:t>Behavioral Health</a:t>
            </a:r>
          </a:p>
          <a:p>
            <a:pPr>
              <a:spcBef>
                <a:spcPts val="0"/>
              </a:spcBef>
            </a:pPr>
            <a:r>
              <a:rPr lang="en-US" sz="2800" i="1" dirty="0"/>
              <a:t>Children’s Hospital &amp; Medical Center</a:t>
            </a:r>
          </a:p>
          <a:p>
            <a:endParaRPr lang="en-US" sz="2900" dirty="0"/>
          </a:p>
          <a:p>
            <a:endParaRPr lang="en-US" i="1" dirty="0"/>
          </a:p>
          <a:p>
            <a:endParaRPr lang="en-US" i="1" dirty="0"/>
          </a:p>
          <a:p>
            <a:endParaRPr lang="en-US" i="1" dirty="0"/>
          </a:p>
          <a:p>
            <a:endParaRPr lang="en-US" i="1" dirty="0"/>
          </a:p>
        </p:txBody>
      </p:sp>
      <p:pic>
        <p:nvPicPr>
          <p:cNvPr id="5" name="Picture 4">
            <a:extLst>
              <a:ext uri="{FF2B5EF4-FFF2-40B4-BE49-F238E27FC236}">
                <a16:creationId xmlns:a16="http://schemas.microsoft.com/office/drawing/2014/main" id="{37CD0A04-9E9A-48AF-9F66-1B3CA7FC6007}"/>
              </a:ext>
            </a:extLst>
          </p:cNvPr>
          <p:cNvPicPr>
            <a:picLocks noChangeAspect="1"/>
          </p:cNvPicPr>
          <p:nvPr/>
        </p:nvPicPr>
        <p:blipFill>
          <a:blip r:embed="rId2"/>
          <a:stretch>
            <a:fillRect/>
          </a:stretch>
        </p:blipFill>
        <p:spPr>
          <a:xfrm>
            <a:off x="4572000" y="457200"/>
            <a:ext cx="4084674" cy="1261981"/>
          </a:xfrm>
          <a:prstGeom prst="rect">
            <a:avLst/>
          </a:prstGeom>
        </p:spPr>
      </p:pic>
    </p:spTree>
    <p:extLst>
      <p:ext uri="{BB962C8B-B14F-4D97-AF65-F5344CB8AC3E}">
        <p14:creationId xmlns:p14="http://schemas.microsoft.com/office/powerpoint/2010/main" val="2640294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0"/>
            <a:ext cx="8229600" cy="1981200"/>
          </a:xfrm>
        </p:spPr>
        <p:txBody>
          <a:bodyPr/>
          <a:lstStyle/>
          <a:p>
            <a:r>
              <a:rPr lang="en-US" dirty="0"/>
              <a:t>Questions?</a:t>
            </a:r>
          </a:p>
        </p:txBody>
      </p:sp>
      <p:sp>
        <p:nvSpPr>
          <p:cNvPr id="3" name="Content Placeholder 2"/>
          <p:cNvSpPr>
            <a:spLocks noGrp="1"/>
          </p:cNvSpPr>
          <p:nvPr>
            <p:ph idx="1"/>
          </p:nvPr>
        </p:nvSpPr>
        <p:spPr>
          <a:xfrm>
            <a:off x="457200" y="2286000"/>
            <a:ext cx="8229600" cy="4724401"/>
          </a:xfrm>
        </p:spPr>
        <p:txBody>
          <a:bodyPr>
            <a:normAutofit/>
          </a:bodyPr>
          <a:lstStyle/>
          <a:p>
            <a:pPr lvl="1"/>
            <a:endParaRPr lang="en-US" dirty="0"/>
          </a:p>
          <a:p>
            <a:endParaRPr lang="en-US" dirty="0">
              <a:highlight>
                <a:srgbClr val="FFFF00"/>
              </a:highlight>
            </a:endParaRPr>
          </a:p>
          <a:p>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105BC100-720A-4926-83B2-F09D918DC5D1}"/>
              </a:ext>
            </a:extLst>
          </p:cNvPr>
          <p:cNvPicPr>
            <a:picLocks noChangeAspect="1"/>
          </p:cNvPicPr>
          <p:nvPr/>
        </p:nvPicPr>
        <p:blipFill>
          <a:blip r:embed="rId3"/>
          <a:stretch>
            <a:fillRect/>
          </a:stretch>
        </p:blipFill>
        <p:spPr>
          <a:xfrm>
            <a:off x="4605268" y="381000"/>
            <a:ext cx="4084674" cy="1261981"/>
          </a:xfrm>
          <a:prstGeom prst="rect">
            <a:avLst/>
          </a:prstGeom>
        </p:spPr>
      </p:pic>
    </p:spTree>
    <p:extLst>
      <p:ext uri="{BB962C8B-B14F-4D97-AF65-F5344CB8AC3E}">
        <p14:creationId xmlns:p14="http://schemas.microsoft.com/office/powerpoint/2010/main" val="3418485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 name="Rectangle 22"/>
          <p:cNvSpPr>
            <a:spLocks noGrp="1" noChangeArrowheads="1"/>
          </p:cNvSpPr>
          <p:nvPr>
            <p:ph type="title"/>
          </p:nvPr>
        </p:nvSpPr>
        <p:spPr>
          <a:xfrm>
            <a:off x="457200" y="228600"/>
            <a:ext cx="8229600" cy="1143000"/>
          </a:xfrm>
        </p:spPr>
        <p:txBody>
          <a:bodyPr>
            <a:normAutofit fontScale="90000"/>
          </a:bodyPr>
          <a:lstStyle/>
          <a:p>
            <a:pPr algn="l"/>
            <a:br>
              <a:rPr lang="en-US" altLang="en-US" sz="3600" dirty="0"/>
            </a:br>
            <a:r>
              <a:rPr lang="en-US" altLang="en-US" sz="3600" dirty="0"/>
              <a:t>Presenter Disclosures</a:t>
            </a:r>
          </a:p>
        </p:txBody>
      </p:sp>
      <p:graphicFrame>
        <p:nvGraphicFramePr>
          <p:cNvPr id="3108" name="Group 36"/>
          <p:cNvGraphicFramePr>
            <a:graphicFrameLocks noGrp="1"/>
          </p:cNvGraphicFramePr>
          <p:nvPr>
            <p:ph idx="1"/>
            <p:extLst>
              <p:ext uri="{D42A27DB-BD31-4B8C-83A1-F6EECF244321}">
                <p14:modId xmlns:p14="http://schemas.microsoft.com/office/powerpoint/2010/main" val="3783681481"/>
              </p:ext>
            </p:extLst>
          </p:nvPr>
        </p:nvGraphicFramePr>
        <p:xfrm>
          <a:off x="457200" y="1676400"/>
          <a:ext cx="8229600" cy="4527552"/>
        </p:xfrm>
        <a:graphic>
          <a:graphicData uri="http://schemas.openxmlformats.org/drawingml/2006/table">
            <a:tbl>
              <a:tblPr/>
              <a:tblGrid>
                <a:gridCol w="2590800">
                  <a:extLst>
                    <a:ext uri="{9D8B030D-6E8A-4147-A177-3AD203B41FA5}">
                      <a16:colId xmlns:a16="http://schemas.microsoft.com/office/drawing/2014/main" val="20000"/>
                    </a:ext>
                  </a:extLst>
                </a:gridCol>
                <a:gridCol w="5638800">
                  <a:extLst>
                    <a:ext uri="{9D8B030D-6E8A-4147-A177-3AD203B41FA5}">
                      <a16:colId xmlns:a16="http://schemas.microsoft.com/office/drawing/2014/main" val="20001"/>
                    </a:ext>
                  </a:extLst>
                </a:gridCol>
              </a:tblGrid>
              <a:tr h="11318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rPr>
                        <a:t>Consultant/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rPr>
                        <a:t>Speakers bureaus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Franklin Gothic Book" pitchFamily="34" charset="0"/>
                        </a:rPr>
                        <a:t>No Disclosures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318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rPr>
                        <a:t>Research funding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Franklin Gothic Book" pitchFamily="34" charset="0"/>
                        </a:rPr>
                        <a:t>No Disclosures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18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rPr>
                        <a:t>Stock ownership/Corporate boards-employment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Franklin Gothic Book" pitchFamily="34" charset="0"/>
                        </a:rPr>
                        <a:t>No Disclosures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318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rPr>
                        <a:t>Off-label uses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Franklin Gothic Book" pitchFamily="34" charset="0"/>
                        </a:rPr>
                        <a:t>No Disclosures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2" name="Picture 1">
            <a:extLst>
              <a:ext uri="{FF2B5EF4-FFF2-40B4-BE49-F238E27FC236}">
                <a16:creationId xmlns:a16="http://schemas.microsoft.com/office/drawing/2014/main" id="{8F364201-AFED-4373-8641-08DD7A4A6AF8}"/>
              </a:ext>
            </a:extLst>
          </p:cNvPr>
          <p:cNvPicPr>
            <a:picLocks noChangeAspect="1"/>
          </p:cNvPicPr>
          <p:nvPr/>
        </p:nvPicPr>
        <p:blipFill>
          <a:blip r:embed="rId2"/>
          <a:stretch>
            <a:fillRect/>
          </a:stretch>
        </p:blipFill>
        <p:spPr>
          <a:xfrm>
            <a:off x="4724400" y="169109"/>
            <a:ext cx="4084674" cy="1261981"/>
          </a:xfrm>
          <a:prstGeom prst="rect">
            <a:avLst/>
          </a:prstGeom>
        </p:spPr>
      </p:pic>
    </p:spTree>
    <p:extLst>
      <p:ext uri="{BB962C8B-B14F-4D97-AF65-F5344CB8AC3E}">
        <p14:creationId xmlns:p14="http://schemas.microsoft.com/office/powerpoint/2010/main" val="939732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239" y="1219200"/>
            <a:ext cx="8229600" cy="1447800"/>
          </a:xfrm>
        </p:spPr>
        <p:txBody>
          <a:bodyPr/>
          <a:lstStyle/>
          <a:p>
            <a:r>
              <a:rPr lang="en-US" dirty="0"/>
              <a:t>Overview &amp; Learning Objectives </a:t>
            </a:r>
          </a:p>
        </p:txBody>
      </p:sp>
      <p:sp>
        <p:nvSpPr>
          <p:cNvPr id="3" name="Content Placeholder 2"/>
          <p:cNvSpPr>
            <a:spLocks noGrp="1"/>
          </p:cNvSpPr>
          <p:nvPr>
            <p:ph idx="1"/>
          </p:nvPr>
        </p:nvSpPr>
        <p:spPr>
          <a:xfrm>
            <a:off x="461772" y="2438400"/>
            <a:ext cx="8229600" cy="4191001"/>
          </a:xfrm>
        </p:spPr>
        <p:txBody>
          <a:bodyPr>
            <a:normAutofit fontScale="85000" lnSpcReduction="20000"/>
          </a:bodyPr>
          <a:lstStyle/>
          <a:p>
            <a:pPr marL="514350" indent="-514350">
              <a:spcBef>
                <a:spcPts val="0"/>
              </a:spcBef>
              <a:buFont typeface="+mj-lt"/>
              <a:buAutoNum type="arabicPeriod"/>
            </a:pPr>
            <a:r>
              <a:rPr lang="en-US" sz="3500" dirty="0">
                <a:solidFill>
                  <a:srgbClr val="10253F"/>
                </a:solidFill>
                <a:effectLst/>
                <a:ea typeface="Times New Roman" panose="02020603050405020304" pitchFamily="18" charset="0"/>
                <a:cs typeface="Times New Roman" panose="02020603050405020304" pitchFamily="18" charset="0"/>
              </a:rPr>
              <a:t>Identify at least 3 principles of behavior management that can be shared with parents of a child with ADHD.</a:t>
            </a:r>
          </a:p>
          <a:p>
            <a:pPr marL="514350" indent="-514350">
              <a:spcBef>
                <a:spcPts val="0"/>
              </a:spcBef>
              <a:buFont typeface="+mj-lt"/>
              <a:buAutoNum type="arabicPeriod"/>
            </a:pPr>
            <a:endParaRPr lang="en-US" sz="3500" dirty="0">
              <a:solidFill>
                <a:srgbClr val="10253F"/>
              </a:solidFill>
              <a:effectLst/>
              <a:ea typeface="Calibri" panose="020F0502020204030204" pitchFamily="34" charset="0"/>
              <a:cs typeface="Times New Roman" panose="02020603050405020304" pitchFamily="18" charset="0"/>
            </a:endParaRPr>
          </a:p>
          <a:p>
            <a:pPr marL="514350" indent="-514350">
              <a:spcBef>
                <a:spcPts val="0"/>
              </a:spcBef>
              <a:buFont typeface="+mj-lt"/>
              <a:buAutoNum type="arabicPeriod"/>
            </a:pPr>
            <a:r>
              <a:rPr lang="en-US" sz="3500" dirty="0">
                <a:solidFill>
                  <a:srgbClr val="10253F"/>
                </a:solidFill>
                <a:effectLst/>
                <a:ea typeface="Times New Roman" panose="02020603050405020304" pitchFamily="18" charset="0"/>
                <a:cs typeface="Times New Roman" panose="02020603050405020304" pitchFamily="18" charset="0"/>
              </a:rPr>
              <a:t>Be able to describe the impact the ‘parent-child relationship’ has on the effectiveness of behavioral management of an ADHD child</a:t>
            </a:r>
          </a:p>
          <a:p>
            <a:pPr marL="514350" indent="-514350">
              <a:spcBef>
                <a:spcPts val="0"/>
              </a:spcBef>
              <a:buFont typeface="+mj-lt"/>
              <a:buAutoNum type="arabicPeriod"/>
            </a:pPr>
            <a:endParaRPr lang="en-US" sz="3500" dirty="0">
              <a:solidFill>
                <a:srgbClr val="10253F"/>
              </a:solidFill>
              <a:effectLst/>
              <a:ea typeface="Calibri" panose="020F0502020204030204" pitchFamily="34" charset="0"/>
              <a:cs typeface="Times New Roman" panose="02020603050405020304" pitchFamily="18" charset="0"/>
            </a:endParaRPr>
          </a:p>
          <a:p>
            <a:pPr marL="514350" indent="-514350">
              <a:spcBef>
                <a:spcPts val="0"/>
              </a:spcBef>
              <a:buFont typeface="+mj-lt"/>
              <a:buAutoNum type="arabicPeriod"/>
            </a:pPr>
            <a:r>
              <a:rPr lang="en-US" sz="3500" dirty="0">
                <a:solidFill>
                  <a:srgbClr val="10253F"/>
                </a:solidFill>
                <a:effectLst/>
                <a:ea typeface="Times New Roman" panose="02020603050405020304" pitchFamily="18" charset="0"/>
                <a:cs typeface="Times New Roman" panose="02020603050405020304" pitchFamily="18" charset="0"/>
              </a:rPr>
              <a:t>List initial school recommendations for parents after their child is diagnosed with ADHD.</a:t>
            </a:r>
            <a:endParaRPr lang="en-US" sz="3500" dirty="0">
              <a:solidFill>
                <a:srgbClr val="10253F"/>
              </a:solidFill>
              <a:effectLst/>
              <a:ea typeface="Calibri" panose="020F0502020204030204" pitchFamily="34" charset="0"/>
              <a:cs typeface="Times New Roman" panose="02020603050405020304" pitchFamily="18" charset="0"/>
            </a:endParaRPr>
          </a:p>
          <a:p>
            <a:endParaRPr lang="en-US" b="1" i="1" dirty="0"/>
          </a:p>
          <a:p>
            <a:endParaRPr lang="en-US" dirty="0"/>
          </a:p>
        </p:txBody>
      </p:sp>
      <p:pic>
        <p:nvPicPr>
          <p:cNvPr id="5" name="Picture 4">
            <a:extLst>
              <a:ext uri="{FF2B5EF4-FFF2-40B4-BE49-F238E27FC236}">
                <a16:creationId xmlns:a16="http://schemas.microsoft.com/office/drawing/2014/main" id="{8719ADBB-FD7D-46F8-BC5B-FE3EAEE8D790}"/>
              </a:ext>
            </a:extLst>
          </p:cNvPr>
          <p:cNvPicPr>
            <a:picLocks noChangeAspect="1"/>
          </p:cNvPicPr>
          <p:nvPr/>
        </p:nvPicPr>
        <p:blipFill>
          <a:blip r:embed="rId2"/>
          <a:stretch>
            <a:fillRect/>
          </a:stretch>
        </p:blipFill>
        <p:spPr>
          <a:xfrm>
            <a:off x="4755087" y="229385"/>
            <a:ext cx="4084674" cy="1261981"/>
          </a:xfrm>
          <a:prstGeom prst="rect">
            <a:avLst/>
          </a:prstGeom>
        </p:spPr>
      </p:pic>
    </p:spTree>
    <p:extLst>
      <p:ext uri="{BB962C8B-B14F-4D97-AF65-F5344CB8AC3E}">
        <p14:creationId xmlns:p14="http://schemas.microsoft.com/office/powerpoint/2010/main" val="2188265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239" y="914400"/>
            <a:ext cx="8539533" cy="1447800"/>
          </a:xfrm>
        </p:spPr>
        <p:txBody>
          <a:bodyPr/>
          <a:lstStyle/>
          <a:p>
            <a:r>
              <a:rPr lang="en-US"/>
              <a:t>Principles of Behavior Management </a:t>
            </a:r>
            <a:endParaRPr lang="en-US" dirty="0"/>
          </a:p>
        </p:txBody>
      </p:sp>
      <p:sp>
        <p:nvSpPr>
          <p:cNvPr id="3" name="Content Placeholder 2"/>
          <p:cNvSpPr>
            <a:spLocks noGrp="1"/>
          </p:cNvSpPr>
          <p:nvPr>
            <p:ph idx="1"/>
          </p:nvPr>
        </p:nvSpPr>
        <p:spPr>
          <a:xfrm>
            <a:off x="461771" y="1981200"/>
            <a:ext cx="8377989" cy="4648201"/>
          </a:xfrm>
        </p:spPr>
        <p:txBody>
          <a:bodyPr>
            <a:normAutofit/>
          </a:bodyPr>
          <a:lstStyle/>
          <a:p>
            <a:r>
              <a:rPr lang="en-US"/>
              <a:t>Everything that is not medication</a:t>
            </a:r>
          </a:p>
          <a:p>
            <a:r>
              <a:rPr lang="en-US" sz="2000"/>
              <a:t>Psycho-education….</a:t>
            </a:r>
            <a:r>
              <a:rPr lang="en-US" sz="2400"/>
              <a:t>Psycho-education…</a:t>
            </a:r>
            <a:r>
              <a:rPr lang="en-US"/>
              <a:t>Psycho-education!</a:t>
            </a:r>
          </a:p>
          <a:p>
            <a:r>
              <a:rPr lang="en-US"/>
              <a:t>ADHD child : Parenting Style</a:t>
            </a:r>
          </a:p>
          <a:p>
            <a:r>
              <a:rPr lang="en-US"/>
              <a:t>Changes to Parenting Style:</a:t>
            </a:r>
          </a:p>
          <a:p>
            <a:pPr lvl="1"/>
            <a:r>
              <a:rPr lang="en-US" sz="2400"/>
              <a:t>Executive Functioning Delay</a:t>
            </a:r>
          </a:p>
          <a:p>
            <a:pPr lvl="2"/>
            <a:r>
              <a:rPr lang="en-US" sz="2000"/>
              <a:t>Verbal/non-verbal working memory; inhibition &amp; interference control; self-awareness &amp; self-monitoring; planning &amp; problem-solving; anticipation &amp; preparation to act; self-regulation over time; emotional self-control </a:t>
            </a:r>
          </a:p>
          <a:p>
            <a:pPr lvl="2"/>
            <a:r>
              <a:rPr lang="en-US" sz="2400"/>
              <a:t>Quantifiable 30-40% delay</a:t>
            </a:r>
          </a:p>
          <a:p>
            <a:pPr lvl="1"/>
            <a:endParaRPr lang="en-US"/>
          </a:p>
          <a:p>
            <a:pPr lvl="1"/>
            <a:endParaRPr lang="en-US"/>
          </a:p>
          <a:p>
            <a:pPr lvl="1"/>
            <a:endParaRPr lang="en-US"/>
          </a:p>
          <a:p>
            <a:endParaRPr lang="en-US" dirty="0"/>
          </a:p>
        </p:txBody>
      </p:sp>
      <p:pic>
        <p:nvPicPr>
          <p:cNvPr id="6" name="Graphic 5" descr="Puzzle pieces outline">
            <a:extLst>
              <a:ext uri="{FF2B5EF4-FFF2-40B4-BE49-F238E27FC236}">
                <a16:creationId xmlns:a16="http://schemas.microsoft.com/office/drawing/2014/main" id="{3164837F-175B-4229-9845-8A1354F201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00800" y="2819400"/>
            <a:ext cx="2061972" cy="2061972"/>
          </a:xfrm>
          <a:prstGeom prst="rect">
            <a:avLst/>
          </a:prstGeom>
        </p:spPr>
      </p:pic>
      <p:pic>
        <p:nvPicPr>
          <p:cNvPr id="7" name="Picture 6">
            <a:extLst>
              <a:ext uri="{FF2B5EF4-FFF2-40B4-BE49-F238E27FC236}">
                <a16:creationId xmlns:a16="http://schemas.microsoft.com/office/drawing/2014/main" id="{7673E777-2C8F-42A3-A356-FA919BF1F12D}"/>
              </a:ext>
            </a:extLst>
          </p:cNvPr>
          <p:cNvPicPr>
            <a:picLocks noChangeAspect="1"/>
          </p:cNvPicPr>
          <p:nvPr/>
        </p:nvPicPr>
        <p:blipFill>
          <a:blip r:embed="rId5"/>
          <a:stretch>
            <a:fillRect/>
          </a:stretch>
        </p:blipFill>
        <p:spPr>
          <a:xfrm>
            <a:off x="4685330" y="185819"/>
            <a:ext cx="4084674" cy="1261981"/>
          </a:xfrm>
          <a:prstGeom prst="rect">
            <a:avLst/>
          </a:prstGeom>
        </p:spPr>
      </p:pic>
    </p:spTree>
    <p:extLst>
      <p:ext uri="{BB962C8B-B14F-4D97-AF65-F5344CB8AC3E}">
        <p14:creationId xmlns:p14="http://schemas.microsoft.com/office/powerpoint/2010/main" val="166022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239" y="914400"/>
            <a:ext cx="8539533" cy="1447800"/>
          </a:xfrm>
        </p:spPr>
        <p:txBody>
          <a:bodyPr/>
          <a:lstStyle/>
          <a:p>
            <a:r>
              <a:rPr lang="en-US" dirty="0"/>
              <a:t>Principles of Behavior Management </a:t>
            </a:r>
          </a:p>
        </p:txBody>
      </p:sp>
      <p:sp>
        <p:nvSpPr>
          <p:cNvPr id="3" name="Content Placeholder 2"/>
          <p:cNvSpPr>
            <a:spLocks noGrp="1"/>
          </p:cNvSpPr>
          <p:nvPr>
            <p:ph idx="1"/>
          </p:nvPr>
        </p:nvSpPr>
        <p:spPr>
          <a:xfrm>
            <a:off x="461772" y="1981200"/>
            <a:ext cx="8539532" cy="4648201"/>
          </a:xfrm>
        </p:spPr>
        <p:txBody>
          <a:bodyPr>
            <a:normAutofit lnSpcReduction="10000"/>
          </a:bodyPr>
          <a:lstStyle/>
          <a:p>
            <a:endParaRPr lang="en-US" b="1" i="1" dirty="0"/>
          </a:p>
          <a:p>
            <a:r>
              <a:rPr lang="en-US" dirty="0"/>
              <a:t>More immediate &amp; </a:t>
            </a:r>
            <a:r>
              <a:rPr lang="en-US" dirty="0" err="1"/>
              <a:t>freq</a:t>
            </a:r>
            <a:r>
              <a:rPr lang="en-US" dirty="0"/>
              <a:t> feedback (</a:t>
            </a:r>
            <a:r>
              <a:rPr lang="en-US" dirty="0" err="1"/>
              <a:t>reinf</a:t>
            </a:r>
            <a:r>
              <a:rPr lang="en-US" dirty="0"/>
              <a:t>/</a:t>
            </a:r>
            <a:r>
              <a:rPr lang="en-US" dirty="0" err="1"/>
              <a:t>consq</a:t>
            </a:r>
            <a:r>
              <a:rPr lang="en-US" dirty="0"/>
              <a:t>)</a:t>
            </a:r>
          </a:p>
          <a:p>
            <a:pPr lvl="1"/>
            <a:r>
              <a:rPr lang="en-US" dirty="0"/>
              <a:t>Verbal praise; attending; touch; tangible reward</a:t>
            </a:r>
          </a:p>
          <a:p>
            <a:r>
              <a:rPr lang="en-US" i="1" dirty="0"/>
              <a:t>NORMALIZE</a:t>
            </a:r>
            <a:r>
              <a:rPr lang="en-US" dirty="0"/>
              <a:t> external motivation</a:t>
            </a:r>
          </a:p>
          <a:p>
            <a:r>
              <a:rPr lang="en-US" dirty="0"/>
              <a:t>Be consistent </a:t>
            </a:r>
            <a:r>
              <a:rPr lang="en-US" sz="2000" dirty="0"/>
              <a:t>(over time; not give up too soon; across settings; across caretakers)</a:t>
            </a:r>
          </a:p>
          <a:p>
            <a:r>
              <a:rPr lang="en-US" i="1" dirty="0"/>
              <a:t>Less</a:t>
            </a:r>
            <a:r>
              <a:rPr lang="en-US" dirty="0"/>
              <a:t> talking the </a:t>
            </a:r>
            <a:r>
              <a:rPr lang="en-US" i="1" dirty="0"/>
              <a:t>better</a:t>
            </a:r>
            <a:r>
              <a:rPr lang="en-US" dirty="0"/>
              <a:t>! Use your actions…</a:t>
            </a:r>
          </a:p>
          <a:p>
            <a:r>
              <a:rPr lang="en-US" dirty="0"/>
              <a:t>Keep disability perspective</a:t>
            </a:r>
          </a:p>
          <a:p>
            <a:r>
              <a:rPr lang="en-US" dirty="0"/>
              <a:t>Don’t personalize </a:t>
            </a:r>
          </a:p>
          <a:p>
            <a:endParaRPr lang="en-US" dirty="0"/>
          </a:p>
        </p:txBody>
      </p:sp>
      <p:pic>
        <p:nvPicPr>
          <p:cNvPr id="5" name="Picture 4">
            <a:extLst>
              <a:ext uri="{FF2B5EF4-FFF2-40B4-BE49-F238E27FC236}">
                <a16:creationId xmlns:a16="http://schemas.microsoft.com/office/drawing/2014/main" id="{51681A05-84F2-47E2-8E13-AFB227A67FC1}"/>
              </a:ext>
            </a:extLst>
          </p:cNvPr>
          <p:cNvPicPr>
            <a:picLocks noChangeAspect="1"/>
          </p:cNvPicPr>
          <p:nvPr/>
        </p:nvPicPr>
        <p:blipFill>
          <a:blip r:embed="rId3"/>
          <a:stretch>
            <a:fillRect/>
          </a:stretch>
        </p:blipFill>
        <p:spPr>
          <a:xfrm>
            <a:off x="4709542" y="76200"/>
            <a:ext cx="4084674" cy="1261981"/>
          </a:xfrm>
          <a:prstGeom prst="rect">
            <a:avLst/>
          </a:prstGeom>
        </p:spPr>
      </p:pic>
    </p:spTree>
    <p:extLst>
      <p:ext uri="{BB962C8B-B14F-4D97-AF65-F5344CB8AC3E}">
        <p14:creationId xmlns:p14="http://schemas.microsoft.com/office/powerpoint/2010/main" val="55810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53" y="1082842"/>
            <a:ext cx="8229600" cy="1447800"/>
          </a:xfrm>
        </p:spPr>
        <p:txBody>
          <a:bodyPr/>
          <a:lstStyle/>
          <a:p>
            <a:r>
              <a:rPr lang="en-US" dirty="0"/>
              <a:t>Parent-Child Relationship</a:t>
            </a:r>
          </a:p>
        </p:txBody>
      </p:sp>
      <p:sp>
        <p:nvSpPr>
          <p:cNvPr id="3" name="Content Placeholder 2"/>
          <p:cNvSpPr>
            <a:spLocks noGrp="1"/>
          </p:cNvSpPr>
          <p:nvPr>
            <p:ph idx="1"/>
          </p:nvPr>
        </p:nvSpPr>
        <p:spPr>
          <a:xfrm>
            <a:off x="228600" y="2241883"/>
            <a:ext cx="8915400" cy="4648201"/>
          </a:xfrm>
        </p:spPr>
        <p:txBody>
          <a:bodyPr>
            <a:normAutofit/>
          </a:bodyPr>
          <a:lstStyle/>
          <a:p>
            <a:r>
              <a:rPr lang="en-US" dirty="0"/>
              <a:t>Why does this matter?</a:t>
            </a:r>
          </a:p>
          <a:p>
            <a:pPr lvl="1"/>
            <a:r>
              <a:rPr lang="en-US" dirty="0"/>
              <a:t>Ongoing neg p-c interactions over time can     defiance      </a:t>
            </a:r>
          </a:p>
          <a:p>
            <a:pPr marL="457200" lvl="1" indent="0">
              <a:buNone/>
            </a:pPr>
            <a:r>
              <a:rPr lang="en-US" dirty="0"/>
              <a:t>      Defiance AND Inattention/Hyperactivity/Impulsivity</a:t>
            </a:r>
          </a:p>
          <a:p>
            <a:r>
              <a:rPr lang="en-US" b="1" i="1" dirty="0"/>
              <a:t>Essential </a:t>
            </a:r>
            <a:r>
              <a:rPr lang="en-US" sz="2400" dirty="0"/>
              <a:t>to      positive p-c interactions as a part of </a:t>
            </a:r>
            <a:r>
              <a:rPr lang="en-US" sz="2400" dirty="0" err="1"/>
              <a:t>beh</a:t>
            </a:r>
            <a:r>
              <a:rPr lang="en-US" sz="2400" dirty="0"/>
              <a:t>. </a:t>
            </a:r>
            <a:r>
              <a:rPr lang="en-US" sz="2400" dirty="0" err="1"/>
              <a:t>mngt</a:t>
            </a:r>
            <a:r>
              <a:rPr lang="en-US" sz="2400" dirty="0"/>
              <a:t>. </a:t>
            </a:r>
            <a:endParaRPr lang="en-US" b="1" i="1" dirty="0"/>
          </a:p>
          <a:p>
            <a:r>
              <a:rPr lang="en-US" dirty="0"/>
              <a:t>“Catch your Child Being Good” game; praise positive play behaviors; giving &amp; taking attention</a:t>
            </a:r>
          </a:p>
          <a:p>
            <a:r>
              <a:rPr lang="en-US" dirty="0"/>
              <a:t>Ages 2-6: Referral to PCIT	 (Early is KEY)</a:t>
            </a:r>
          </a:p>
        </p:txBody>
      </p:sp>
      <p:sp>
        <p:nvSpPr>
          <p:cNvPr id="9" name="Arrow: Up 8">
            <a:extLst>
              <a:ext uri="{FF2B5EF4-FFF2-40B4-BE49-F238E27FC236}">
                <a16:creationId xmlns:a16="http://schemas.microsoft.com/office/drawing/2014/main" id="{C7E9CB5A-EC30-4A74-A697-0CD15FA66E5D}"/>
              </a:ext>
            </a:extLst>
          </p:cNvPr>
          <p:cNvSpPr/>
          <p:nvPr/>
        </p:nvSpPr>
        <p:spPr>
          <a:xfrm>
            <a:off x="7315200" y="2865063"/>
            <a:ext cx="304800" cy="3688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711A690B-4F24-4CCC-A2B8-2FAA02E369BD}"/>
              </a:ext>
            </a:extLst>
          </p:cNvPr>
          <p:cNvSpPr/>
          <p:nvPr/>
        </p:nvSpPr>
        <p:spPr>
          <a:xfrm>
            <a:off x="457200" y="3469505"/>
            <a:ext cx="68580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6AE24B3-BE1A-4650-A48A-498BBD633D8E}"/>
              </a:ext>
            </a:extLst>
          </p:cNvPr>
          <p:cNvPicPr>
            <a:picLocks noChangeAspect="1"/>
          </p:cNvPicPr>
          <p:nvPr/>
        </p:nvPicPr>
        <p:blipFill>
          <a:blip r:embed="rId3"/>
          <a:stretch>
            <a:fillRect/>
          </a:stretch>
        </p:blipFill>
        <p:spPr>
          <a:xfrm>
            <a:off x="2514600" y="3937100"/>
            <a:ext cx="365792" cy="396274"/>
          </a:xfrm>
          <a:prstGeom prst="rect">
            <a:avLst/>
          </a:prstGeom>
        </p:spPr>
      </p:pic>
      <p:pic>
        <p:nvPicPr>
          <p:cNvPr id="5" name="Picture 4">
            <a:extLst>
              <a:ext uri="{FF2B5EF4-FFF2-40B4-BE49-F238E27FC236}">
                <a16:creationId xmlns:a16="http://schemas.microsoft.com/office/drawing/2014/main" id="{BA6DB90C-797D-4FD9-990A-F24492E4FA50}"/>
              </a:ext>
            </a:extLst>
          </p:cNvPr>
          <p:cNvPicPr>
            <a:picLocks noChangeAspect="1"/>
          </p:cNvPicPr>
          <p:nvPr/>
        </p:nvPicPr>
        <p:blipFill>
          <a:blip r:embed="rId4"/>
          <a:stretch>
            <a:fillRect/>
          </a:stretch>
        </p:blipFill>
        <p:spPr>
          <a:xfrm>
            <a:off x="4818973" y="151081"/>
            <a:ext cx="4084674" cy="1261981"/>
          </a:xfrm>
          <a:prstGeom prst="rect">
            <a:avLst/>
          </a:prstGeom>
        </p:spPr>
      </p:pic>
    </p:spTree>
    <p:extLst>
      <p:ext uri="{BB962C8B-B14F-4D97-AF65-F5344CB8AC3E}">
        <p14:creationId xmlns:p14="http://schemas.microsoft.com/office/powerpoint/2010/main" val="2135958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196" y="1162050"/>
            <a:ext cx="8229600" cy="1447800"/>
          </a:xfrm>
        </p:spPr>
        <p:txBody>
          <a:bodyPr/>
          <a:lstStyle/>
          <a:p>
            <a:r>
              <a:rPr lang="en-US" dirty="0"/>
              <a:t>School Recommendations</a:t>
            </a:r>
          </a:p>
        </p:txBody>
      </p:sp>
      <p:sp>
        <p:nvSpPr>
          <p:cNvPr id="3" name="Content Placeholder 2"/>
          <p:cNvSpPr>
            <a:spLocks noGrp="1"/>
          </p:cNvSpPr>
          <p:nvPr>
            <p:ph idx="1"/>
          </p:nvPr>
        </p:nvSpPr>
        <p:spPr>
          <a:xfrm>
            <a:off x="461772" y="2400300"/>
            <a:ext cx="8229600" cy="4229101"/>
          </a:xfrm>
        </p:spPr>
        <p:txBody>
          <a:bodyPr>
            <a:normAutofit/>
          </a:bodyPr>
          <a:lstStyle/>
          <a:p>
            <a:r>
              <a:rPr lang="en-US" dirty="0"/>
              <a:t>Remember: School psychologists not allowed to diagnose</a:t>
            </a:r>
          </a:p>
          <a:p>
            <a:pPr lvl="1"/>
            <a:r>
              <a:rPr lang="en-US" dirty="0"/>
              <a:t>School eval vs Private testing and diagnosis </a:t>
            </a:r>
          </a:p>
          <a:p>
            <a:pPr lvl="1"/>
            <a:r>
              <a:rPr lang="en-US" dirty="0"/>
              <a:t>Documentation of DX to school from MD</a:t>
            </a:r>
          </a:p>
          <a:p>
            <a:r>
              <a:rPr lang="en-US" dirty="0"/>
              <a:t>Determine need for IEP/504 Plan</a:t>
            </a:r>
          </a:p>
          <a:p>
            <a:pPr lvl="1"/>
            <a:r>
              <a:rPr lang="en-US" dirty="0"/>
              <a:t>Psycho-education 	</a:t>
            </a:r>
          </a:p>
          <a:p>
            <a:pPr lvl="2"/>
            <a:r>
              <a:rPr lang="en-US" dirty="0"/>
              <a:t>Neuro-developmental Disorder; impairments in school setting; required by law; same ‘starting line’</a:t>
            </a:r>
          </a:p>
          <a:p>
            <a:endParaRPr lang="en-US" dirty="0"/>
          </a:p>
          <a:p>
            <a:endParaRPr lang="en-US" dirty="0">
              <a:highlight>
                <a:srgbClr val="FFFF00"/>
              </a:highlight>
            </a:endParaRPr>
          </a:p>
          <a:p>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33BC7494-D9D5-4424-8AB1-B68DD07DDFFD}"/>
              </a:ext>
            </a:extLst>
          </p:cNvPr>
          <p:cNvPicPr>
            <a:picLocks noChangeAspect="1"/>
          </p:cNvPicPr>
          <p:nvPr/>
        </p:nvPicPr>
        <p:blipFill>
          <a:blip r:embed="rId3"/>
          <a:stretch>
            <a:fillRect/>
          </a:stretch>
        </p:blipFill>
        <p:spPr>
          <a:xfrm>
            <a:off x="4777415" y="228599"/>
            <a:ext cx="4084674" cy="1261981"/>
          </a:xfrm>
          <a:prstGeom prst="rect">
            <a:avLst/>
          </a:prstGeom>
        </p:spPr>
      </p:pic>
    </p:spTree>
    <p:extLst>
      <p:ext uri="{BB962C8B-B14F-4D97-AF65-F5344CB8AC3E}">
        <p14:creationId xmlns:p14="http://schemas.microsoft.com/office/powerpoint/2010/main" val="479022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28" y="952500"/>
            <a:ext cx="8229600" cy="1447800"/>
          </a:xfrm>
        </p:spPr>
        <p:txBody>
          <a:bodyPr/>
          <a:lstStyle/>
          <a:p>
            <a:r>
              <a:rPr lang="en-US" dirty="0"/>
              <a:t>School Recommendations</a:t>
            </a:r>
          </a:p>
        </p:txBody>
      </p:sp>
      <p:sp>
        <p:nvSpPr>
          <p:cNvPr id="3" name="Content Placeholder 2"/>
          <p:cNvSpPr>
            <a:spLocks noGrp="1"/>
          </p:cNvSpPr>
          <p:nvPr>
            <p:ph idx="1"/>
          </p:nvPr>
        </p:nvSpPr>
        <p:spPr>
          <a:xfrm>
            <a:off x="457200" y="2286000"/>
            <a:ext cx="8229600" cy="4724401"/>
          </a:xfrm>
        </p:spPr>
        <p:txBody>
          <a:bodyPr>
            <a:normAutofit lnSpcReduction="10000"/>
          </a:bodyPr>
          <a:lstStyle/>
          <a:p>
            <a:r>
              <a:rPr lang="en-US" dirty="0"/>
              <a:t>Common accommodations: </a:t>
            </a:r>
          </a:p>
          <a:p>
            <a:pPr lvl="1"/>
            <a:r>
              <a:rPr lang="en-US" dirty="0"/>
              <a:t>Preferential seating</a:t>
            </a:r>
          </a:p>
          <a:p>
            <a:pPr lvl="1"/>
            <a:r>
              <a:rPr lang="en-US" dirty="0"/>
              <a:t>ALL testing in quieter location</a:t>
            </a:r>
          </a:p>
          <a:p>
            <a:pPr lvl="1"/>
            <a:r>
              <a:rPr lang="en-US" dirty="0"/>
              <a:t>Check in/Check out Person – later on </a:t>
            </a:r>
          </a:p>
          <a:p>
            <a:pPr lvl="1"/>
            <a:r>
              <a:rPr lang="en-US" dirty="0"/>
              <a:t>Behavioral Plan – aggression/disruption/off-task</a:t>
            </a:r>
          </a:p>
          <a:p>
            <a:pPr lvl="1"/>
            <a:r>
              <a:rPr lang="en-US" dirty="0"/>
              <a:t>Resource – academic delays </a:t>
            </a:r>
          </a:p>
          <a:p>
            <a:r>
              <a:rPr lang="en-US" dirty="0"/>
              <a:t>Accommodations/Resources/Support tailored to student – “individualized” </a:t>
            </a:r>
          </a:p>
          <a:p>
            <a:r>
              <a:rPr lang="en-US" dirty="0"/>
              <a:t>Help parent advocate for child!!!</a:t>
            </a:r>
          </a:p>
          <a:p>
            <a:pPr lvl="1"/>
            <a:endParaRPr lang="en-US" dirty="0"/>
          </a:p>
          <a:p>
            <a:endParaRPr lang="en-US" dirty="0">
              <a:highlight>
                <a:srgbClr val="FFFF00"/>
              </a:highlight>
            </a:endParaRPr>
          </a:p>
          <a:p>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C7BAF458-97A5-4F06-96B0-08FED9D18C61}"/>
              </a:ext>
            </a:extLst>
          </p:cNvPr>
          <p:cNvPicPr>
            <a:picLocks noChangeAspect="1"/>
          </p:cNvPicPr>
          <p:nvPr/>
        </p:nvPicPr>
        <p:blipFill>
          <a:blip r:embed="rId3"/>
          <a:stretch>
            <a:fillRect/>
          </a:stretch>
        </p:blipFill>
        <p:spPr>
          <a:xfrm>
            <a:off x="4774809" y="152400"/>
            <a:ext cx="4084674" cy="1261981"/>
          </a:xfrm>
          <a:prstGeom prst="rect">
            <a:avLst/>
          </a:prstGeom>
        </p:spPr>
      </p:pic>
    </p:spTree>
    <p:extLst>
      <p:ext uri="{BB962C8B-B14F-4D97-AF65-F5344CB8AC3E}">
        <p14:creationId xmlns:p14="http://schemas.microsoft.com/office/powerpoint/2010/main" val="11260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28" y="1363579"/>
            <a:ext cx="8229600" cy="1447800"/>
          </a:xfrm>
        </p:spPr>
        <p:txBody>
          <a:bodyPr/>
          <a:lstStyle/>
          <a:p>
            <a:r>
              <a:rPr lang="en-US" dirty="0"/>
              <a:t>References</a:t>
            </a:r>
          </a:p>
        </p:txBody>
      </p:sp>
      <p:sp>
        <p:nvSpPr>
          <p:cNvPr id="3" name="Content Placeholder 2"/>
          <p:cNvSpPr>
            <a:spLocks noGrp="1"/>
          </p:cNvSpPr>
          <p:nvPr>
            <p:ph idx="1"/>
          </p:nvPr>
        </p:nvSpPr>
        <p:spPr>
          <a:xfrm>
            <a:off x="457200" y="3048000"/>
            <a:ext cx="8229600" cy="4724401"/>
          </a:xfrm>
        </p:spPr>
        <p:txBody>
          <a:bodyPr>
            <a:normAutofit/>
          </a:bodyPr>
          <a:lstStyle/>
          <a:p>
            <a:pPr marL="1257300" lvl="2" indent="-457200">
              <a:buFont typeface="+mj-lt"/>
              <a:buAutoNum type="arabicPeriod"/>
            </a:pPr>
            <a:r>
              <a:rPr lang="en-US" dirty="0"/>
              <a:t>Barkley, R.A., (2005). </a:t>
            </a:r>
            <a:r>
              <a:rPr lang="en-US" i="1" dirty="0"/>
              <a:t>Taking Charge of ADHD. The Complete, Authoritative Guide for Parents (rev ed.). </a:t>
            </a:r>
            <a:r>
              <a:rPr lang="en-US" dirty="0"/>
              <a:t>New York: The Guilford Press</a:t>
            </a:r>
            <a:endParaRPr lang="en-US" i="1" dirty="0"/>
          </a:p>
          <a:p>
            <a:pPr marL="1257300" lvl="2" indent="-457200">
              <a:buFont typeface="+mj-lt"/>
              <a:buAutoNum type="arabicPeriod"/>
            </a:pPr>
            <a:r>
              <a:rPr lang="en-US" dirty="0"/>
              <a:t>Barkley, R.A. </a:t>
            </a:r>
            <a:r>
              <a:rPr lang="en-US" i="1" dirty="0"/>
              <a:t>ADHD FROM A to Z: Advances in the Understanding and Management of Attention Deficit Hyperactivity Disorder [PowerPoint slides]. </a:t>
            </a:r>
            <a:endParaRPr lang="en-US" dirty="0"/>
          </a:p>
          <a:p>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E083A725-BD21-4B44-9F61-C02374304C66}"/>
              </a:ext>
            </a:extLst>
          </p:cNvPr>
          <p:cNvPicPr>
            <a:picLocks noChangeAspect="1"/>
          </p:cNvPicPr>
          <p:nvPr/>
        </p:nvPicPr>
        <p:blipFill>
          <a:blip r:embed="rId3"/>
          <a:stretch>
            <a:fillRect/>
          </a:stretch>
        </p:blipFill>
        <p:spPr>
          <a:xfrm>
            <a:off x="4623336" y="304800"/>
            <a:ext cx="4084674" cy="1261981"/>
          </a:xfrm>
          <a:prstGeom prst="rect">
            <a:avLst/>
          </a:prstGeom>
        </p:spPr>
      </p:pic>
    </p:spTree>
    <p:extLst>
      <p:ext uri="{BB962C8B-B14F-4D97-AF65-F5344CB8AC3E}">
        <p14:creationId xmlns:p14="http://schemas.microsoft.com/office/powerpoint/2010/main" val="815639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697B81A7B6F340835FA1F399CB487D" ma:contentTypeVersion="11" ma:contentTypeDescription="Create a new document." ma:contentTypeScope="" ma:versionID="274b56a2bceee2317d8b55fb7b919d82">
  <xsd:schema xmlns:xsd="http://www.w3.org/2001/XMLSchema" xmlns:xs="http://www.w3.org/2001/XMLSchema" xmlns:p="http://schemas.microsoft.com/office/2006/metadata/properties" xmlns:ns2="b019a7c9-39be-4f55-9eb0-100f218ee9ae" xmlns:ns3="aaa01aba-2f28-40d1-90b0-2c142f305c7b" targetNamespace="http://schemas.microsoft.com/office/2006/metadata/properties" ma:root="true" ma:fieldsID="ec9d2ba873ae29db23902ce9fd40bf4f" ns2:_="" ns3:_="">
    <xsd:import namespace="b019a7c9-39be-4f55-9eb0-100f218ee9ae"/>
    <xsd:import namespace="aaa01aba-2f28-40d1-90b0-2c142f305c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19a7c9-39be-4f55-9eb0-100f218ee9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a01aba-2f28-40d1-90b0-2c142f305c7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C0A88AA-3893-453A-86F6-2F7EF1F0D650}"/>
</file>

<file path=customXml/itemProps2.xml><?xml version="1.0" encoding="utf-8"?>
<ds:datastoreItem xmlns:ds="http://schemas.openxmlformats.org/officeDocument/2006/customXml" ds:itemID="{AD0DC415-6F44-4183-9AB7-485D8AEB8B69}"/>
</file>

<file path=customXml/itemProps3.xml><?xml version="1.0" encoding="utf-8"?>
<ds:datastoreItem xmlns:ds="http://schemas.openxmlformats.org/officeDocument/2006/customXml" ds:itemID="{E761E570-C08B-476E-86A9-EE21C35B6613}"/>
</file>

<file path=docProps/app.xml><?xml version="1.0" encoding="utf-8"?>
<Properties xmlns="http://schemas.openxmlformats.org/officeDocument/2006/extended-properties" xmlns:vt="http://schemas.openxmlformats.org/officeDocument/2006/docPropsVTypes">
  <TotalTime>406</TotalTime>
  <Words>812</Words>
  <Application>Microsoft Office PowerPoint</Application>
  <PresentationFormat>On-screen Show (4:3)</PresentationFormat>
  <Paragraphs>110</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Franklin Gothic Book</vt:lpstr>
      <vt:lpstr>Office Theme</vt:lpstr>
      <vt:lpstr>Children’s Project ECHO:  Treating ADHD in the Primary Care Setting </vt:lpstr>
      <vt:lpstr> Presenter Disclosures</vt:lpstr>
      <vt:lpstr>Overview &amp; Learning Objectives </vt:lpstr>
      <vt:lpstr>Principles of Behavior Management </vt:lpstr>
      <vt:lpstr>Principles of Behavior Management </vt:lpstr>
      <vt:lpstr>Parent-Child Relationship</vt:lpstr>
      <vt:lpstr>School Recommendations</vt:lpstr>
      <vt:lpstr>School Recommendations</vt:lpstr>
      <vt:lpstr>References</vt:lpstr>
      <vt:lpstr>Questions?</vt:lpstr>
    </vt:vector>
  </TitlesOfParts>
  <Company>Children's Hospital &amp;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Meyer, Karen (Marketing)</dc:creator>
  <cp:lastModifiedBy>Docter, Rebecca</cp:lastModifiedBy>
  <cp:revision>43</cp:revision>
  <dcterms:created xsi:type="dcterms:W3CDTF">2017-09-19T16:40:49Z</dcterms:created>
  <dcterms:modified xsi:type="dcterms:W3CDTF">2022-03-02T13:28:19Z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0x010100CA697B81A7B6F340835FA1F399CB487D</vt:lpwstr>
  </property>
</Properties>
</file>