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F06BAF-755D-4747-B542-762174F19A60}" v="8" dt="2022-02-14T22:31:03.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3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085660-D276-4426-9A52-5C583BFFA634}"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2CEA8760-9924-4AE6-B6A4-68C841A04B30}">
      <dgm:prSet phldrT="[Text]" custT="1"/>
      <dgm:spPr>
        <a:solidFill>
          <a:schemeClr val="bg1"/>
        </a:solidFill>
        <a:ln>
          <a:noFill/>
        </a:ln>
      </dgm:spPr>
      <dgm:t>
        <a:bodyPr/>
        <a:lstStyle/>
        <a:p>
          <a:r>
            <a:rPr lang="en-US" sz="3600" b="0" dirty="0">
              <a:latin typeface="Arial" panose="020B0604020202020204" pitchFamily="34" charset="0"/>
              <a:cs typeface="Arial" panose="020B0604020202020204" pitchFamily="34" charset="0"/>
            </a:rPr>
            <a:t>Vanderbilt</a:t>
          </a:r>
        </a:p>
      </dgm:t>
    </dgm:pt>
    <dgm:pt modelId="{352F6C5D-7851-422F-BB8F-8CFDB842BDB0}" type="parTrans" cxnId="{3E6930C0-A7F3-4BCE-A55A-84A42FBAF95F}">
      <dgm:prSet/>
      <dgm:spPr/>
      <dgm:t>
        <a:bodyPr/>
        <a:lstStyle/>
        <a:p>
          <a:endParaRPr lang="en-US"/>
        </a:p>
      </dgm:t>
    </dgm:pt>
    <dgm:pt modelId="{A7C35736-F5D9-401F-A482-1E63694AECC2}" type="sibTrans" cxnId="{3E6930C0-A7F3-4BCE-A55A-84A42FBAF95F}">
      <dgm:prSet/>
      <dgm:spPr/>
      <dgm:t>
        <a:bodyPr/>
        <a:lstStyle/>
        <a:p>
          <a:endParaRPr lang="en-US"/>
        </a:p>
      </dgm:t>
    </dgm:pt>
    <dgm:pt modelId="{E3C17BD4-7BEA-4AC3-AC6C-7BADF740B281}">
      <dgm:prSet phldrT="[Text]"/>
      <dgm:spPr/>
      <dgm:t>
        <a:bodyPr/>
        <a:lstStyle/>
        <a:p>
          <a:r>
            <a:rPr lang="en-US" dirty="0"/>
            <a:t>Ages 6 to 12</a:t>
          </a:r>
        </a:p>
      </dgm:t>
    </dgm:pt>
    <dgm:pt modelId="{1A7B021A-36F6-4110-881A-ED7859BAEB40}" type="parTrans" cxnId="{17225DC5-0138-453A-91D3-715EDF380DF1}">
      <dgm:prSet/>
      <dgm:spPr/>
      <dgm:t>
        <a:bodyPr/>
        <a:lstStyle/>
        <a:p>
          <a:endParaRPr lang="en-US"/>
        </a:p>
      </dgm:t>
    </dgm:pt>
    <dgm:pt modelId="{6EB38D05-5F04-42E4-BD05-51CEA6C67253}" type="sibTrans" cxnId="{17225DC5-0138-453A-91D3-715EDF380DF1}">
      <dgm:prSet/>
      <dgm:spPr/>
      <dgm:t>
        <a:bodyPr/>
        <a:lstStyle/>
        <a:p>
          <a:endParaRPr lang="en-US"/>
        </a:p>
      </dgm:t>
    </dgm:pt>
    <dgm:pt modelId="{E9A05D9F-0894-4042-837B-DBD66449835D}">
      <dgm:prSet phldrT="[Text]"/>
      <dgm:spPr/>
      <dgm:t>
        <a:bodyPr/>
        <a:lstStyle/>
        <a:p>
          <a:r>
            <a:rPr lang="en-US" dirty="0"/>
            <a:t>Parent &amp; Teacher Forms</a:t>
          </a:r>
        </a:p>
      </dgm:t>
    </dgm:pt>
    <dgm:pt modelId="{F1A67BF9-F9EF-40C3-AAC1-8778F95EE388}" type="parTrans" cxnId="{AA5968AA-9033-41E5-BB9C-DE6853E5471E}">
      <dgm:prSet/>
      <dgm:spPr/>
      <dgm:t>
        <a:bodyPr/>
        <a:lstStyle/>
        <a:p>
          <a:endParaRPr lang="en-US"/>
        </a:p>
      </dgm:t>
    </dgm:pt>
    <dgm:pt modelId="{F7CF5A67-D69C-4ADF-B45A-2DE83518E466}" type="sibTrans" cxnId="{AA5968AA-9033-41E5-BB9C-DE6853E5471E}">
      <dgm:prSet/>
      <dgm:spPr/>
      <dgm:t>
        <a:bodyPr/>
        <a:lstStyle/>
        <a:p>
          <a:endParaRPr lang="en-US"/>
        </a:p>
      </dgm:t>
    </dgm:pt>
    <dgm:pt modelId="{9AA86BF8-24A9-4709-9843-2E5F46871697}">
      <dgm:prSet phldrT="[Text]" custT="1"/>
      <dgm:spPr>
        <a:noFill/>
        <a:ln>
          <a:solidFill>
            <a:schemeClr val="bg1"/>
          </a:solidFill>
        </a:ln>
      </dgm:spPr>
      <dgm:t>
        <a:bodyPr/>
        <a:lstStyle/>
        <a:p>
          <a:r>
            <a:rPr lang="en-US" sz="3600" dirty="0">
              <a:latin typeface="Arial" panose="020B0604020202020204" pitchFamily="34" charset="0"/>
              <a:cs typeface="Arial" panose="020B0604020202020204" pitchFamily="34" charset="0"/>
            </a:rPr>
            <a:t>ADHD-5</a:t>
          </a:r>
        </a:p>
      </dgm:t>
    </dgm:pt>
    <dgm:pt modelId="{276DC823-7482-4327-8649-81027CB83A65}" type="parTrans" cxnId="{83A59A48-8087-468B-8F99-4455AF5E513C}">
      <dgm:prSet/>
      <dgm:spPr/>
      <dgm:t>
        <a:bodyPr/>
        <a:lstStyle/>
        <a:p>
          <a:endParaRPr lang="en-US"/>
        </a:p>
      </dgm:t>
    </dgm:pt>
    <dgm:pt modelId="{9A0D56AA-7BD0-45EF-8A00-8AF155496B76}" type="sibTrans" cxnId="{83A59A48-8087-468B-8F99-4455AF5E513C}">
      <dgm:prSet/>
      <dgm:spPr/>
      <dgm:t>
        <a:bodyPr/>
        <a:lstStyle/>
        <a:p>
          <a:endParaRPr lang="en-US"/>
        </a:p>
      </dgm:t>
    </dgm:pt>
    <dgm:pt modelId="{9955D983-61EA-484C-B892-6F4BD7B3E088}">
      <dgm:prSet phldrT="[Text]"/>
      <dgm:spPr/>
      <dgm:t>
        <a:bodyPr/>
        <a:lstStyle/>
        <a:p>
          <a:r>
            <a:rPr lang="en-US" dirty="0"/>
            <a:t>Ages 5 to 17</a:t>
          </a:r>
        </a:p>
      </dgm:t>
    </dgm:pt>
    <dgm:pt modelId="{E6DF3E55-7993-4F5A-9F60-49BC75D4D0AA}" type="parTrans" cxnId="{328519C6-5787-4FD9-9EED-B22C81D9A74E}">
      <dgm:prSet/>
      <dgm:spPr/>
      <dgm:t>
        <a:bodyPr/>
        <a:lstStyle/>
        <a:p>
          <a:endParaRPr lang="en-US"/>
        </a:p>
      </dgm:t>
    </dgm:pt>
    <dgm:pt modelId="{81797E50-23E6-48D6-9BB6-0FF31CAC5961}" type="sibTrans" cxnId="{328519C6-5787-4FD9-9EED-B22C81D9A74E}">
      <dgm:prSet/>
      <dgm:spPr/>
      <dgm:t>
        <a:bodyPr/>
        <a:lstStyle/>
        <a:p>
          <a:endParaRPr lang="en-US"/>
        </a:p>
      </dgm:t>
    </dgm:pt>
    <dgm:pt modelId="{C5A17B9D-9729-447C-81CA-5F5CFFDA3A29}">
      <dgm:prSet phldrT="[Text]"/>
      <dgm:spPr/>
      <dgm:t>
        <a:bodyPr/>
        <a:lstStyle/>
        <a:p>
          <a:r>
            <a:rPr lang="en-US" dirty="0"/>
            <a:t>Parent &amp; Teacher Forms</a:t>
          </a:r>
        </a:p>
      </dgm:t>
    </dgm:pt>
    <dgm:pt modelId="{6557B03F-5AFF-4737-8A87-FDFD4F9601C4}" type="parTrans" cxnId="{F439BF41-9FE0-40EF-90F7-084489EB9FDB}">
      <dgm:prSet/>
      <dgm:spPr/>
      <dgm:t>
        <a:bodyPr/>
        <a:lstStyle/>
        <a:p>
          <a:endParaRPr lang="en-US"/>
        </a:p>
      </dgm:t>
    </dgm:pt>
    <dgm:pt modelId="{5F5DD04E-44BD-452F-AC3A-43BF8931177C}" type="sibTrans" cxnId="{F439BF41-9FE0-40EF-90F7-084489EB9FDB}">
      <dgm:prSet/>
      <dgm:spPr/>
      <dgm:t>
        <a:bodyPr/>
        <a:lstStyle/>
        <a:p>
          <a:endParaRPr lang="en-US"/>
        </a:p>
      </dgm:t>
    </dgm:pt>
    <dgm:pt modelId="{39D354FF-46DE-48C3-BC8F-9FC2F459DF8C}">
      <dgm:prSet/>
      <dgm:spPr/>
      <dgm:t>
        <a:bodyPr/>
        <a:lstStyle/>
        <a:p>
          <a:r>
            <a:rPr lang="en-US" dirty="0"/>
            <a:t>Spanish &amp; English available</a:t>
          </a:r>
        </a:p>
      </dgm:t>
    </dgm:pt>
    <dgm:pt modelId="{095EABF7-25E6-4EEA-A142-FAF3FFA0777D}" type="parTrans" cxnId="{D211E02D-1C79-4AC0-915D-4964BEE37B58}">
      <dgm:prSet/>
      <dgm:spPr/>
      <dgm:t>
        <a:bodyPr/>
        <a:lstStyle/>
        <a:p>
          <a:endParaRPr lang="en-US"/>
        </a:p>
      </dgm:t>
    </dgm:pt>
    <dgm:pt modelId="{24E9BAA8-2E94-43F4-A939-868DC13B2393}" type="sibTrans" cxnId="{D211E02D-1C79-4AC0-915D-4964BEE37B58}">
      <dgm:prSet/>
      <dgm:spPr/>
      <dgm:t>
        <a:bodyPr/>
        <a:lstStyle/>
        <a:p>
          <a:endParaRPr lang="en-US"/>
        </a:p>
      </dgm:t>
    </dgm:pt>
    <dgm:pt modelId="{FCA798BE-B8C0-401F-80D3-7F01590D09D3}">
      <dgm:prSet/>
      <dgm:spPr/>
      <dgm:t>
        <a:bodyPr/>
        <a:lstStyle/>
        <a:p>
          <a:r>
            <a:rPr lang="en-US" dirty="0"/>
            <a:t>Spanish &amp; English available</a:t>
          </a:r>
        </a:p>
      </dgm:t>
    </dgm:pt>
    <dgm:pt modelId="{EFB5E5F4-FF34-406A-9200-A7D611952C03}" type="parTrans" cxnId="{EDC1CF5A-7B78-4C23-85E1-9B1CBBB2608F}">
      <dgm:prSet/>
      <dgm:spPr/>
      <dgm:t>
        <a:bodyPr/>
        <a:lstStyle/>
        <a:p>
          <a:endParaRPr lang="en-US"/>
        </a:p>
      </dgm:t>
    </dgm:pt>
    <dgm:pt modelId="{2CDEF95F-D227-4E55-BA7B-25068F7D24BE}" type="sibTrans" cxnId="{EDC1CF5A-7B78-4C23-85E1-9B1CBBB2608F}">
      <dgm:prSet/>
      <dgm:spPr/>
      <dgm:t>
        <a:bodyPr/>
        <a:lstStyle/>
        <a:p>
          <a:endParaRPr lang="en-US"/>
        </a:p>
      </dgm:t>
    </dgm:pt>
    <dgm:pt modelId="{DBD1F530-D1A5-4A52-A6DE-A511DA2D1EF9}">
      <dgm:prSet/>
      <dgm:spPr/>
      <dgm:t>
        <a:bodyPr/>
        <a:lstStyle/>
        <a:p>
          <a:r>
            <a:rPr lang="en-US" dirty="0"/>
            <a:t>More thorough but takes longer</a:t>
          </a:r>
        </a:p>
      </dgm:t>
    </dgm:pt>
    <dgm:pt modelId="{FCE85127-8C64-4D06-8FBA-43C348F255BC}" type="parTrans" cxnId="{042CA4F1-DC88-47E7-A620-2A10255E5889}">
      <dgm:prSet/>
      <dgm:spPr/>
      <dgm:t>
        <a:bodyPr/>
        <a:lstStyle/>
        <a:p>
          <a:endParaRPr lang="en-US"/>
        </a:p>
      </dgm:t>
    </dgm:pt>
    <dgm:pt modelId="{AE361C50-F528-4B3C-88A3-7F46E36C3A26}" type="sibTrans" cxnId="{042CA4F1-DC88-47E7-A620-2A10255E5889}">
      <dgm:prSet/>
      <dgm:spPr/>
      <dgm:t>
        <a:bodyPr/>
        <a:lstStyle/>
        <a:p>
          <a:endParaRPr lang="en-US"/>
        </a:p>
      </dgm:t>
    </dgm:pt>
    <dgm:pt modelId="{F35966EB-8C05-4CDB-AA03-21B074A93B0B}">
      <dgm:prSet/>
      <dgm:spPr/>
      <dgm:t>
        <a:bodyPr/>
        <a:lstStyle/>
        <a:p>
          <a:r>
            <a:rPr lang="en-US" dirty="0"/>
            <a:t>Short and quick, but very “</a:t>
          </a:r>
          <a:r>
            <a:rPr lang="en-US" dirty="0" err="1"/>
            <a:t>checklisty</a:t>
          </a:r>
          <a:r>
            <a:rPr lang="en-US" dirty="0"/>
            <a:t>”, symptoms can easily be overreported</a:t>
          </a:r>
        </a:p>
      </dgm:t>
    </dgm:pt>
    <dgm:pt modelId="{44F7A086-A1B1-46E0-B6B0-746A55272240}" type="parTrans" cxnId="{6EF2BBD4-CA0C-4356-87ED-DB83C5CF2B8F}">
      <dgm:prSet/>
      <dgm:spPr/>
      <dgm:t>
        <a:bodyPr/>
        <a:lstStyle/>
        <a:p>
          <a:endParaRPr lang="en-US"/>
        </a:p>
      </dgm:t>
    </dgm:pt>
    <dgm:pt modelId="{FABE4728-09F9-43D3-8BF4-E4FFD963658E}" type="sibTrans" cxnId="{6EF2BBD4-CA0C-4356-87ED-DB83C5CF2B8F}">
      <dgm:prSet/>
      <dgm:spPr/>
      <dgm:t>
        <a:bodyPr/>
        <a:lstStyle/>
        <a:p>
          <a:endParaRPr lang="en-US"/>
        </a:p>
      </dgm:t>
    </dgm:pt>
    <dgm:pt modelId="{F70B5C63-2851-48E2-BD7F-68A9F3752A5A}">
      <dgm:prSet/>
      <dgm:spPr/>
      <dgm:t>
        <a:bodyPr/>
        <a:lstStyle/>
        <a:p>
          <a:r>
            <a:rPr lang="en-US" dirty="0"/>
            <a:t>Includes items related to mood and other disruptive behaviors</a:t>
          </a:r>
        </a:p>
      </dgm:t>
    </dgm:pt>
    <dgm:pt modelId="{6C6D14F4-249E-497F-98CD-685DBD39C4BC}" type="parTrans" cxnId="{29BC88A7-F008-45AB-B527-97BE82E2D7A8}">
      <dgm:prSet/>
      <dgm:spPr/>
      <dgm:t>
        <a:bodyPr/>
        <a:lstStyle/>
        <a:p>
          <a:endParaRPr lang="en-US"/>
        </a:p>
      </dgm:t>
    </dgm:pt>
    <dgm:pt modelId="{E6A7358F-BA79-4958-A849-D5DD108AC840}" type="sibTrans" cxnId="{29BC88A7-F008-45AB-B527-97BE82E2D7A8}">
      <dgm:prSet/>
      <dgm:spPr/>
      <dgm:t>
        <a:bodyPr/>
        <a:lstStyle/>
        <a:p>
          <a:endParaRPr lang="en-US"/>
        </a:p>
      </dgm:t>
    </dgm:pt>
    <dgm:pt modelId="{E26B2A4D-BDA8-4C3C-B973-5184D69B54A5}">
      <dgm:prSet/>
      <dgm:spPr/>
      <dgm:t>
        <a:bodyPr/>
        <a:lstStyle/>
        <a:p>
          <a:r>
            <a:rPr lang="en-US" dirty="0"/>
            <a:t>Does not ask about any other symptoms or behaviors</a:t>
          </a:r>
        </a:p>
      </dgm:t>
    </dgm:pt>
    <dgm:pt modelId="{F51CDFD6-710A-46B1-843B-D997AC9F19B0}" type="parTrans" cxnId="{88034B1A-8FA7-43DF-9D7A-95CADDFECB29}">
      <dgm:prSet/>
      <dgm:spPr/>
      <dgm:t>
        <a:bodyPr/>
        <a:lstStyle/>
        <a:p>
          <a:endParaRPr lang="en-US"/>
        </a:p>
      </dgm:t>
    </dgm:pt>
    <dgm:pt modelId="{1692CCC6-6D9D-470E-89AD-2DAA95BFF76C}" type="sibTrans" cxnId="{88034B1A-8FA7-43DF-9D7A-95CADDFECB29}">
      <dgm:prSet/>
      <dgm:spPr/>
      <dgm:t>
        <a:bodyPr/>
        <a:lstStyle/>
        <a:p>
          <a:endParaRPr lang="en-US"/>
        </a:p>
      </dgm:t>
    </dgm:pt>
    <dgm:pt modelId="{EDCD5C5E-5380-4659-B034-7445F54A1E3E}" type="pres">
      <dgm:prSet presAssocID="{2F085660-D276-4426-9A52-5C583BFFA634}" presName="theList" presStyleCnt="0">
        <dgm:presLayoutVars>
          <dgm:dir/>
          <dgm:animLvl val="lvl"/>
          <dgm:resizeHandles val="exact"/>
        </dgm:presLayoutVars>
      </dgm:prSet>
      <dgm:spPr/>
    </dgm:pt>
    <dgm:pt modelId="{6E9F662A-52B7-4C47-90E2-A7D4A8065F0B}" type="pres">
      <dgm:prSet presAssocID="{2CEA8760-9924-4AE6-B6A4-68C841A04B30}" presName="compNode" presStyleCnt="0"/>
      <dgm:spPr/>
    </dgm:pt>
    <dgm:pt modelId="{05015CFC-3EE9-44A5-A374-E9BE816F4DC4}" type="pres">
      <dgm:prSet presAssocID="{2CEA8760-9924-4AE6-B6A4-68C841A04B30}" presName="aNode" presStyleLbl="bgShp" presStyleIdx="0" presStyleCnt="2"/>
      <dgm:spPr/>
    </dgm:pt>
    <dgm:pt modelId="{1302D2AA-F36C-4132-A742-38B8B87D20DB}" type="pres">
      <dgm:prSet presAssocID="{2CEA8760-9924-4AE6-B6A4-68C841A04B30}" presName="textNode" presStyleLbl="bgShp" presStyleIdx="0" presStyleCnt="2"/>
      <dgm:spPr/>
    </dgm:pt>
    <dgm:pt modelId="{6CA6F302-61A6-48E9-842A-767BE72D26AC}" type="pres">
      <dgm:prSet presAssocID="{2CEA8760-9924-4AE6-B6A4-68C841A04B30}" presName="compChildNode" presStyleCnt="0"/>
      <dgm:spPr/>
    </dgm:pt>
    <dgm:pt modelId="{5A20C973-E5D6-4E46-8D60-FF509F584DBC}" type="pres">
      <dgm:prSet presAssocID="{2CEA8760-9924-4AE6-B6A4-68C841A04B30}" presName="theInnerList" presStyleCnt="0"/>
      <dgm:spPr/>
    </dgm:pt>
    <dgm:pt modelId="{E762DF2E-B491-4AC7-8EE7-1B861C85AF49}" type="pres">
      <dgm:prSet presAssocID="{E3C17BD4-7BEA-4AC3-AC6C-7BADF740B281}" presName="childNode" presStyleLbl="node1" presStyleIdx="0" presStyleCnt="10">
        <dgm:presLayoutVars>
          <dgm:bulletEnabled val="1"/>
        </dgm:presLayoutVars>
      </dgm:prSet>
      <dgm:spPr/>
    </dgm:pt>
    <dgm:pt modelId="{55F296A6-A0F2-4D03-93D2-D2FB847BC16F}" type="pres">
      <dgm:prSet presAssocID="{E3C17BD4-7BEA-4AC3-AC6C-7BADF740B281}" presName="aSpace2" presStyleCnt="0"/>
      <dgm:spPr/>
    </dgm:pt>
    <dgm:pt modelId="{DA571201-AEAA-49CF-936B-E294043813E4}" type="pres">
      <dgm:prSet presAssocID="{E9A05D9F-0894-4042-837B-DBD66449835D}" presName="childNode" presStyleLbl="node1" presStyleIdx="1" presStyleCnt="10">
        <dgm:presLayoutVars>
          <dgm:bulletEnabled val="1"/>
        </dgm:presLayoutVars>
      </dgm:prSet>
      <dgm:spPr/>
    </dgm:pt>
    <dgm:pt modelId="{38C1FB71-2051-40B3-99B5-DEE64ABDB9EB}" type="pres">
      <dgm:prSet presAssocID="{E9A05D9F-0894-4042-837B-DBD66449835D}" presName="aSpace2" presStyleCnt="0"/>
      <dgm:spPr/>
    </dgm:pt>
    <dgm:pt modelId="{95E0387E-E3D9-45A6-A92A-476BC06C48B0}" type="pres">
      <dgm:prSet presAssocID="{39D354FF-46DE-48C3-BC8F-9FC2F459DF8C}" presName="childNode" presStyleLbl="node1" presStyleIdx="2" presStyleCnt="10">
        <dgm:presLayoutVars>
          <dgm:bulletEnabled val="1"/>
        </dgm:presLayoutVars>
      </dgm:prSet>
      <dgm:spPr/>
    </dgm:pt>
    <dgm:pt modelId="{4B8EE00F-06EC-429D-8063-0B6A3F0C1156}" type="pres">
      <dgm:prSet presAssocID="{39D354FF-46DE-48C3-BC8F-9FC2F459DF8C}" presName="aSpace2" presStyleCnt="0"/>
      <dgm:spPr/>
    </dgm:pt>
    <dgm:pt modelId="{5AF2CD66-E721-4F38-A8E1-E89692976204}" type="pres">
      <dgm:prSet presAssocID="{DBD1F530-D1A5-4A52-A6DE-A511DA2D1EF9}" presName="childNode" presStyleLbl="node1" presStyleIdx="3" presStyleCnt="10">
        <dgm:presLayoutVars>
          <dgm:bulletEnabled val="1"/>
        </dgm:presLayoutVars>
      </dgm:prSet>
      <dgm:spPr/>
    </dgm:pt>
    <dgm:pt modelId="{ACBC12B5-3209-4AF8-A908-CF60489D7EEA}" type="pres">
      <dgm:prSet presAssocID="{DBD1F530-D1A5-4A52-A6DE-A511DA2D1EF9}" presName="aSpace2" presStyleCnt="0"/>
      <dgm:spPr/>
    </dgm:pt>
    <dgm:pt modelId="{27C67260-A1A5-4D06-8166-1142C81F6D45}" type="pres">
      <dgm:prSet presAssocID="{F70B5C63-2851-48E2-BD7F-68A9F3752A5A}" presName="childNode" presStyleLbl="node1" presStyleIdx="4" presStyleCnt="10">
        <dgm:presLayoutVars>
          <dgm:bulletEnabled val="1"/>
        </dgm:presLayoutVars>
      </dgm:prSet>
      <dgm:spPr/>
    </dgm:pt>
    <dgm:pt modelId="{FBE3CE86-2D50-4629-BF47-2A27DA5C263A}" type="pres">
      <dgm:prSet presAssocID="{2CEA8760-9924-4AE6-B6A4-68C841A04B30}" presName="aSpace" presStyleCnt="0"/>
      <dgm:spPr/>
    </dgm:pt>
    <dgm:pt modelId="{B3FDEEDE-7317-4162-ADBA-0C61FA5B0D28}" type="pres">
      <dgm:prSet presAssocID="{9AA86BF8-24A9-4709-9843-2E5F46871697}" presName="compNode" presStyleCnt="0"/>
      <dgm:spPr/>
    </dgm:pt>
    <dgm:pt modelId="{94EE71DB-A180-49F5-8EC4-09CC8CD8B127}" type="pres">
      <dgm:prSet presAssocID="{9AA86BF8-24A9-4709-9843-2E5F46871697}" presName="aNode" presStyleLbl="bgShp" presStyleIdx="1" presStyleCnt="2"/>
      <dgm:spPr/>
    </dgm:pt>
    <dgm:pt modelId="{A1CF076B-1DD1-46C8-82B0-B3ED6347E7E1}" type="pres">
      <dgm:prSet presAssocID="{9AA86BF8-24A9-4709-9843-2E5F46871697}" presName="textNode" presStyleLbl="bgShp" presStyleIdx="1" presStyleCnt="2"/>
      <dgm:spPr/>
    </dgm:pt>
    <dgm:pt modelId="{C8C4285A-495F-47FD-A805-8F5EC4C969BB}" type="pres">
      <dgm:prSet presAssocID="{9AA86BF8-24A9-4709-9843-2E5F46871697}" presName="compChildNode" presStyleCnt="0"/>
      <dgm:spPr/>
    </dgm:pt>
    <dgm:pt modelId="{740CE1B6-266A-47B4-A621-71BDEB50D5B2}" type="pres">
      <dgm:prSet presAssocID="{9AA86BF8-24A9-4709-9843-2E5F46871697}" presName="theInnerList" presStyleCnt="0"/>
      <dgm:spPr/>
    </dgm:pt>
    <dgm:pt modelId="{D75B5EB1-B241-4080-9A12-93907B2FD239}" type="pres">
      <dgm:prSet presAssocID="{9955D983-61EA-484C-B892-6F4BD7B3E088}" presName="childNode" presStyleLbl="node1" presStyleIdx="5" presStyleCnt="10">
        <dgm:presLayoutVars>
          <dgm:bulletEnabled val="1"/>
        </dgm:presLayoutVars>
      </dgm:prSet>
      <dgm:spPr/>
    </dgm:pt>
    <dgm:pt modelId="{CDA9608C-E30D-4C19-9497-B8E57F9C5460}" type="pres">
      <dgm:prSet presAssocID="{9955D983-61EA-484C-B892-6F4BD7B3E088}" presName="aSpace2" presStyleCnt="0"/>
      <dgm:spPr/>
    </dgm:pt>
    <dgm:pt modelId="{DA632391-B5C0-44A7-8959-1689AD494CDB}" type="pres">
      <dgm:prSet presAssocID="{C5A17B9D-9729-447C-81CA-5F5CFFDA3A29}" presName="childNode" presStyleLbl="node1" presStyleIdx="6" presStyleCnt="10">
        <dgm:presLayoutVars>
          <dgm:bulletEnabled val="1"/>
        </dgm:presLayoutVars>
      </dgm:prSet>
      <dgm:spPr/>
    </dgm:pt>
    <dgm:pt modelId="{FFED2F64-B878-4953-967F-46331D44691F}" type="pres">
      <dgm:prSet presAssocID="{C5A17B9D-9729-447C-81CA-5F5CFFDA3A29}" presName="aSpace2" presStyleCnt="0"/>
      <dgm:spPr/>
    </dgm:pt>
    <dgm:pt modelId="{72038314-D61B-42E3-A0E5-24EE46CB9FC1}" type="pres">
      <dgm:prSet presAssocID="{FCA798BE-B8C0-401F-80D3-7F01590D09D3}" presName="childNode" presStyleLbl="node1" presStyleIdx="7" presStyleCnt="10">
        <dgm:presLayoutVars>
          <dgm:bulletEnabled val="1"/>
        </dgm:presLayoutVars>
      </dgm:prSet>
      <dgm:spPr/>
    </dgm:pt>
    <dgm:pt modelId="{7CEA4D02-EDE7-4981-8F5C-8DEDD2DD247C}" type="pres">
      <dgm:prSet presAssocID="{FCA798BE-B8C0-401F-80D3-7F01590D09D3}" presName="aSpace2" presStyleCnt="0"/>
      <dgm:spPr/>
    </dgm:pt>
    <dgm:pt modelId="{37089777-F9E5-4DF3-81CC-30BDB2F6270E}" type="pres">
      <dgm:prSet presAssocID="{F35966EB-8C05-4CDB-AA03-21B074A93B0B}" presName="childNode" presStyleLbl="node1" presStyleIdx="8" presStyleCnt="10">
        <dgm:presLayoutVars>
          <dgm:bulletEnabled val="1"/>
        </dgm:presLayoutVars>
      </dgm:prSet>
      <dgm:spPr/>
    </dgm:pt>
    <dgm:pt modelId="{E3C74CD6-3ED1-4D4E-8CD7-78D4FF17E109}" type="pres">
      <dgm:prSet presAssocID="{F35966EB-8C05-4CDB-AA03-21B074A93B0B}" presName="aSpace2" presStyleCnt="0"/>
      <dgm:spPr/>
    </dgm:pt>
    <dgm:pt modelId="{56E52180-B0FF-410D-B981-2BCAE0058AB6}" type="pres">
      <dgm:prSet presAssocID="{E26B2A4D-BDA8-4C3C-B973-5184D69B54A5}" presName="childNode" presStyleLbl="node1" presStyleIdx="9" presStyleCnt="10">
        <dgm:presLayoutVars>
          <dgm:bulletEnabled val="1"/>
        </dgm:presLayoutVars>
      </dgm:prSet>
      <dgm:spPr/>
    </dgm:pt>
  </dgm:ptLst>
  <dgm:cxnLst>
    <dgm:cxn modelId="{A74B9102-6994-4F22-88C7-A6DE78E76DEC}" type="presOf" srcId="{2CEA8760-9924-4AE6-B6A4-68C841A04B30}" destId="{1302D2AA-F36C-4132-A742-38B8B87D20DB}" srcOrd="1" destOrd="0" presId="urn:microsoft.com/office/officeart/2005/8/layout/lProcess2"/>
    <dgm:cxn modelId="{63D42A16-A1C4-4522-800A-1BA93F7E49CB}" type="presOf" srcId="{F70B5C63-2851-48E2-BD7F-68A9F3752A5A}" destId="{27C67260-A1A5-4D06-8166-1142C81F6D45}" srcOrd="0" destOrd="0" presId="urn:microsoft.com/office/officeart/2005/8/layout/lProcess2"/>
    <dgm:cxn modelId="{88034B1A-8FA7-43DF-9D7A-95CADDFECB29}" srcId="{9AA86BF8-24A9-4709-9843-2E5F46871697}" destId="{E26B2A4D-BDA8-4C3C-B973-5184D69B54A5}" srcOrd="4" destOrd="0" parTransId="{F51CDFD6-710A-46B1-843B-D997AC9F19B0}" sibTransId="{1692CCC6-6D9D-470E-89AD-2DAA95BFF76C}"/>
    <dgm:cxn modelId="{7B6BFF22-99CE-4454-A587-5D3C503BA6F8}" type="presOf" srcId="{9AA86BF8-24A9-4709-9843-2E5F46871697}" destId="{A1CF076B-1DD1-46C8-82B0-B3ED6347E7E1}" srcOrd="1" destOrd="0" presId="urn:microsoft.com/office/officeart/2005/8/layout/lProcess2"/>
    <dgm:cxn modelId="{96BB0723-3969-4744-840D-0DD3A7735D30}" type="presOf" srcId="{2F085660-D276-4426-9A52-5C583BFFA634}" destId="{EDCD5C5E-5380-4659-B034-7445F54A1E3E}" srcOrd="0" destOrd="0" presId="urn:microsoft.com/office/officeart/2005/8/layout/lProcess2"/>
    <dgm:cxn modelId="{43016923-57B7-4066-A8D2-294317C6F220}" type="presOf" srcId="{DBD1F530-D1A5-4A52-A6DE-A511DA2D1EF9}" destId="{5AF2CD66-E721-4F38-A8E1-E89692976204}" srcOrd="0" destOrd="0" presId="urn:microsoft.com/office/officeart/2005/8/layout/lProcess2"/>
    <dgm:cxn modelId="{D211E02D-1C79-4AC0-915D-4964BEE37B58}" srcId="{2CEA8760-9924-4AE6-B6A4-68C841A04B30}" destId="{39D354FF-46DE-48C3-BC8F-9FC2F459DF8C}" srcOrd="2" destOrd="0" parTransId="{095EABF7-25E6-4EEA-A142-FAF3FFA0777D}" sibTransId="{24E9BAA8-2E94-43F4-A939-868DC13B2393}"/>
    <dgm:cxn modelId="{54C9DC31-C93C-4E47-AA0C-B158496CD536}" type="presOf" srcId="{E26B2A4D-BDA8-4C3C-B973-5184D69B54A5}" destId="{56E52180-B0FF-410D-B981-2BCAE0058AB6}" srcOrd="0" destOrd="0" presId="urn:microsoft.com/office/officeart/2005/8/layout/lProcess2"/>
    <dgm:cxn modelId="{DED0785C-A4EA-4CF1-9EA6-2FE8F7B2672E}" type="presOf" srcId="{F35966EB-8C05-4CDB-AA03-21B074A93B0B}" destId="{37089777-F9E5-4DF3-81CC-30BDB2F6270E}" srcOrd="0" destOrd="0" presId="urn:microsoft.com/office/officeart/2005/8/layout/lProcess2"/>
    <dgm:cxn modelId="{F439BF41-9FE0-40EF-90F7-084489EB9FDB}" srcId="{9AA86BF8-24A9-4709-9843-2E5F46871697}" destId="{C5A17B9D-9729-447C-81CA-5F5CFFDA3A29}" srcOrd="1" destOrd="0" parTransId="{6557B03F-5AFF-4737-8A87-FDFD4F9601C4}" sibTransId="{5F5DD04E-44BD-452F-AC3A-43BF8931177C}"/>
    <dgm:cxn modelId="{83A59A48-8087-468B-8F99-4455AF5E513C}" srcId="{2F085660-D276-4426-9A52-5C583BFFA634}" destId="{9AA86BF8-24A9-4709-9843-2E5F46871697}" srcOrd="1" destOrd="0" parTransId="{276DC823-7482-4327-8649-81027CB83A65}" sibTransId="{9A0D56AA-7BD0-45EF-8A00-8AF155496B76}"/>
    <dgm:cxn modelId="{EDC1CF5A-7B78-4C23-85E1-9B1CBBB2608F}" srcId="{9AA86BF8-24A9-4709-9843-2E5F46871697}" destId="{FCA798BE-B8C0-401F-80D3-7F01590D09D3}" srcOrd="2" destOrd="0" parTransId="{EFB5E5F4-FF34-406A-9200-A7D611952C03}" sibTransId="{2CDEF95F-D227-4E55-BA7B-25068F7D24BE}"/>
    <dgm:cxn modelId="{DA28C984-4C52-43FE-BEDC-2883BE983F08}" type="presOf" srcId="{2CEA8760-9924-4AE6-B6A4-68C841A04B30}" destId="{05015CFC-3EE9-44A5-A374-E9BE816F4DC4}" srcOrd="0" destOrd="0" presId="urn:microsoft.com/office/officeart/2005/8/layout/lProcess2"/>
    <dgm:cxn modelId="{4B11719D-62A3-432D-B797-B9742C92430C}" type="presOf" srcId="{E9A05D9F-0894-4042-837B-DBD66449835D}" destId="{DA571201-AEAA-49CF-936B-E294043813E4}" srcOrd="0" destOrd="0" presId="urn:microsoft.com/office/officeart/2005/8/layout/lProcess2"/>
    <dgm:cxn modelId="{29BC88A7-F008-45AB-B527-97BE82E2D7A8}" srcId="{2CEA8760-9924-4AE6-B6A4-68C841A04B30}" destId="{F70B5C63-2851-48E2-BD7F-68A9F3752A5A}" srcOrd="4" destOrd="0" parTransId="{6C6D14F4-249E-497F-98CD-685DBD39C4BC}" sibTransId="{E6A7358F-BA79-4958-A849-D5DD108AC840}"/>
    <dgm:cxn modelId="{AA5968AA-9033-41E5-BB9C-DE6853E5471E}" srcId="{2CEA8760-9924-4AE6-B6A4-68C841A04B30}" destId="{E9A05D9F-0894-4042-837B-DBD66449835D}" srcOrd="1" destOrd="0" parTransId="{F1A67BF9-F9EF-40C3-AAC1-8778F95EE388}" sibTransId="{F7CF5A67-D69C-4ADF-B45A-2DE83518E466}"/>
    <dgm:cxn modelId="{3E6930C0-A7F3-4BCE-A55A-84A42FBAF95F}" srcId="{2F085660-D276-4426-9A52-5C583BFFA634}" destId="{2CEA8760-9924-4AE6-B6A4-68C841A04B30}" srcOrd="0" destOrd="0" parTransId="{352F6C5D-7851-422F-BB8F-8CFDB842BDB0}" sibTransId="{A7C35736-F5D9-401F-A482-1E63694AECC2}"/>
    <dgm:cxn modelId="{20BD44C0-8939-4D75-BF58-B23EA1F7095A}" type="presOf" srcId="{E3C17BD4-7BEA-4AC3-AC6C-7BADF740B281}" destId="{E762DF2E-B491-4AC7-8EE7-1B861C85AF49}" srcOrd="0" destOrd="0" presId="urn:microsoft.com/office/officeart/2005/8/layout/lProcess2"/>
    <dgm:cxn modelId="{17225DC5-0138-453A-91D3-715EDF380DF1}" srcId="{2CEA8760-9924-4AE6-B6A4-68C841A04B30}" destId="{E3C17BD4-7BEA-4AC3-AC6C-7BADF740B281}" srcOrd="0" destOrd="0" parTransId="{1A7B021A-36F6-4110-881A-ED7859BAEB40}" sibTransId="{6EB38D05-5F04-42E4-BD05-51CEA6C67253}"/>
    <dgm:cxn modelId="{328519C6-5787-4FD9-9EED-B22C81D9A74E}" srcId="{9AA86BF8-24A9-4709-9843-2E5F46871697}" destId="{9955D983-61EA-484C-B892-6F4BD7B3E088}" srcOrd="0" destOrd="0" parTransId="{E6DF3E55-7993-4F5A-9F60-49BC75D4D0AA}" sibTransId="{81797E50-23E6-48D6-9BB6-0FF31CAC5961}"/>
    <dgm:cxn modelId="{6EF2BBD4-CA0C-4356-87ED-DB83C5CF2B8F}" srcId="{9AA86BF8-24A9-4709-9843-2E5F46871697}" destId="{F35966EB-8C05-4CDB-AA03-21B074A93B0B}" srcOrd="3" destOrd="0" parTransId="{44F7A086-A1B1-46E0-B6B0-746A55272240}" sibTransId="{FABE4728-09F9-43D3-8BF4-E4FFD963658E}"/>
    <dgm:cxn modelId="{1CB0EFE1-6DB6-4A30-A15A-EF61E4C953F2}" type="presOf" srcId="{C5A17B9D-9729-447C-81CA-5F5CFFDA3A29}" destId="{DA632391-B5C0-44A7-8959-1689AD494CDB}" srcOrd="0" destOrd="0" presId="urn:microsoft.com/office/officeart/2005/8/layout/lProcess2"/>
    <dgm:cxn modelId="{E5E1EFEC-854C-41F3-B18D-208EE6BF434F}" type="presOf" srcId="{9955D983-61EA-484C-B892-6F4BD7B3E088}" destId="{D75B5EB1-B241-4080-9A12-93907B2FD239}" srcOrd="0" destOrd="0" presId="urn:microsoft.com/office/officeart/2005/8/layout/lProcess2"/>
    <dgm:cxn modelId="{A2BFD4F0-798C-4887-BBE2-94D2B2800B7C}" type="presOf" srcId="{9AA86BF8-24A9-4709-9843-2E5F46871697}" destId="{94EE71DB-A180-49F5-8EC4-09CC8CD8B127}" srcOrd="0" destOrd="0" presId="urn:microsoft.com/office/officeart/2005/8/layout/lProcess2"/>
    <dgm:cxn modelId="{042CA4F1-DC88-47E7-A620-2A10255E5889}" srcId="{2CEA8760-9924-4AE6-B6A4-68C841A04B30}" destId="{DBD1F530-D1A5-4A52-A6DE-A511DA2D1EF9}" srcOrd="3" destOrd="0" parTransId="{FCE85127-8C64-4D06-8FBA-43C348F255BC}" sibTransId="{AE361C50-F528-4B3C-88A3-7F46E36C3A26}"/>
    <dgm:cxn modelId="{EAAFF4F6-9B7F-452C-B8FC-BA7732E15C16}" type="presOf" srcId="{39D354FF-46DE-48C3-BC8F-9FC2F459DF8C}" destId="{95E0387E-E3D9-45A6-A92A-476BC06C48B0}" srcOrd="0" destOrd="0" presId="urn:microsoft.com/office/officeart/2005/8/layout/lProcess2"/>
    <dgm:cxn modelId="{2C9214FA-D0E5-4FD6-866E-5EB39BDE5086}" type="presOf" srcId="{FCA798BE-B8C0-401F-80D3-7F01590D09D3}" destId="{72038314-D61B-42E3-A0E5-24EE46CB9FC1}" srcOrd="0" destOrd="0" presId="urn:microsoft.com/office/officeart/2005/8/layout/lProcess2"/>
    <dgm:cxn modelId="{54FD6B09-01ED-4E34-A627-9D69518441DD}" type="presParOf" srcId="{EDCD5C5E-5380-4659-B034-7445F54A1E3E}" destId="{6E9F662A-52B7-4C47-90E2-A7D4A8065F0B}" srcOrd="0" destOrd="0" presId="urn:microsoft.com/office/officeart/2005/8/layout/lProcess2"/>
    <dgm:cxn modelId="{B9C72E81-BB2D-4519-A3DE-9513EB382681}" type="presParOf" srcId="{6E9F662A-52B7-4C47-90E2-A7D4A8065F0B}" destId="{05015CFC-3EE9-44A5-A374-E9BE816F4DC4}" srcOrd="0" destOrd="0" presId="urn:microsoft.com/office/officeart/2005/8/layout/lProcess2"/>
    <dgm:cxn modelId="{E8EAB144-2E87-4548-8789-E6FF945C56F1}" type="presParOf" srcId="{6E9F662A-52B7-4C47-90E2-A7D4A8065F0B}" destId="{1302D2AA-F36C-4132-A742-38B8B87D20DB}" srcOrd="1" destOrd="0" presId="urn:microsoft.com/office/officeart/2005/8/layout/lProcess2"/>
    <dgm:cxn modelId="{AD0D659D-67AB-4A31-8816-6A40A33028C7}" type="presParOf" srcId="{6E9F662A-52B7-4C47-90E2-A7D4A8065F0B}" destId="{6CA6F302-61A6-48E9-842A-767BE72D26AC}" srcOrd="2" destOrd="0" presId="urn:microsoft.com/office/officeart/2005/8/layout/lProcess2"/>
    <dgm:cxn modelId="{9CA3D390-2431-49A4-8243-5E8C51B0155A}" type="presParOf" srcId="{6CA6F302-61A6-48E9-842A-767BE72D26AC}" destId="{5A20C973-E5D6-4E46-8D60-FF509F584DBC}" srcOrd="0" destOrd="0" presId="urn:microsoft.com/office/officeart/2005/8/layout/lProcess2"/>
    <dgm:cxn modelId="{2E91B8B6-48B1-40D8-8EBA-7DA46AB5824E}" type="presParOf" srcId="{5A20C973-E5D6-4E46-8D60-FF509F584DBC}" destId="{E762DF2E-B491-4AC7-8EE7-1B861C85AF49}" srcOrd="0" destOrd="0" presId="urn:microsoft.com/office/officeart/2005/8/layout/lProcess2"/>
    <dgm:cxn modelId="{A97E97A3-5327-4D64-B4C5-203D961310B0}" type="presParOf" srcId="{5A20C973-E5D6-4E46-8D60-FF509F584DBC}" destId="{55F296A6-A0F2-4D03-93D2-D2FB847BC16F}" srcOrd="1" destOrd="0" presId="urn:microsoft.com/office/officeart/2005/8/layout/lProcess2"/>
    <dgm:cxn modelId="{34515A89-D1D0-4EA4-959A-3DF8358829D8}" type="presParOf" srcId="{5A20C973-E5D6-4E46-8D60-FF509F584DBC}" destId="{DA571201-AEAA-49CF-936B-E294043813E4}" srcOrd="2" destOrd="0" presId="urn:microsoft.com/office/officeart/2005/8/layout/lProcess2"/>
    <dgm:cxn modelId="{5B978614-3477-4667-A6F0-A9A64A8A05DA}" type="presParOf" srcId="{5A20C973-E5D6-4E46-8D60-FF509F584DBC}" destId="{38C1FB71-2051-40B3-99B5-DEE64ABDB9EB}" srcOrd="3" destOrd="0" presId="urn:microsoft.com/office/officeart/2005/8/layout/lProcess2"/>
    <dgm:cxn modelId="{F395397E-319E-468E-9FFC-6C2117B6995B}" type="presParOf" srcId="{5A20C973-E5D6-4E46-8D60-FF509F584DBC}" destId="{95E0387E-E3D9-45A6-A92A-476BC06C48B0}" srcOrd="4" destOrd="0" presId="urn:microsoft.com/office/officeart/2005/8/layout/lProcess2"/>
    <dgm:cxn modelId="{5EDA5EC1-86E2-45F4-BDC0-F920CF2693BE}" type="presParOf" srcId="{5A20C973-E5D6-4E46-8D60-FF509F584DBC}" destId="{4B8EE00F-06EC-429D-8063-0B6A3F0C1156}" srcOrd="5" destOrd="0" presId="urn:microsoft.com/office/officeart/2005/8/layout/lProcess2"/>
    <dgm:cxn modelId="{3025FFD2-C670-4FC0-9819-A719F3F8079E}" type="presParOf" srcId="{5A20C973-E5D6-4E46-8D60-FF509F584DBC}" destId="{5AF2CD66-E721-4F38-A8E1-E89692976204}" srcOrd="6" destOrd="0" presId="urn:microsoft.com/office/officeart/2005/8/layout/lProcess2"/>
    <dgm:cxn modelId="{24F461BA-A732-4625-8B45-AF91065924B1}" type="presParOf" srcId="{5A20C973-E5D6-4E46-8D60-FF509F584DBC}" destId="{ACBC12B5-3209-4AF8-A908-CF60489D7EEA}" srcOrd="7" destOrd="0" presId="urn:microsoft.com/office/officeart/2005/8/layout/lProcess2"/>
    <dgm:cxn modelId="{146EB57F-4090-4904-B9A4-EE6F376681BA}" type="presParOf" srcId="{5A20C973-E5D6-4E46-8D60-FF509F584DBC}" destId="{27C67260-A1A5-4D06-8166-1142C81F6D45}" srcOrd="8" destOrd="0" presId="urn:microsoft.com/office/officeart/2005/8/layout/lProcess2"/>
    <dgm:cxn modelId="{B864973A-0095-4189-8248-FA4B63F2397E}" type="presParOf" srcId="{EDCD5C5E-5380-4659-B034-7445F54A1E3E}" destId="{FBE3CE86-2D50-4629-BF47-2A27DA5C263A}" srcOrd="1" destOrd="0" presId="urn:microsoft.com/office/officeart/2005/8/layout/lProcess2"/>
    <dgm:cxn modelId="{2E56F49B-2DE6-453C-9997-53ADDC690256}" type="presParOf" srcId="{EDCD5C5E-5380-4659-B034-7445F54A1E3E}" destId="{B3FDEEDE-7317-4162-ADBA-0C61FA5B0D28}" srcOrd="2" destOrd="0" presId="urn:microsoft.com/office/officeart/2005/8/layout/lProcess2"/>
    <dgm:cxn modelId="{CB474C93-0A74-4365-B2E8-799ACE1B1FB8}" type="presParOf" srcId="{B3FDEEDE-7317-4162-ADBA-0C61FA5B0D28}" destId="{94EE71DB-A180-49F5-8EC4-09CC8CD8B127}" srcOrd="0" destOrd="0" presId="urn:microsoft.com/office/officeart/2005/8/layout/lProcess2"/>
    <dgm:cxn modelId="{24421DD7-1D1E-4E2A-91CB-57A7C9DA25F9}" type="presParOf" srcId="{B3FDEEDE-7317-4162-ADBA-0C61FA5B0D28}" destId="{A1CF076B-1DD1-46C8-82B0-B3ED6347E7E1}" srcOrd="1" destOrd="0" presId="urn:microsoft.com/office/officeart/2005/8/layout/lProcess2"/>
    <dgm:cxn modelId="{594A7247-F067-45D3-9C42-45C1CB41896C}" type="presParOf" srcId="{B3FDEEDE-7317-4162-ADBA-0C61FA5B0D28}" destId="{C8C4285A-495F-47FD-A805-8F5EC4C969BB}" srcOrd="2" destOrd="0" presId="urn:microsoft.com/office/officeart/2005/8/layout/lProcess2"/>
    <dgm:cxn modelId="{E9B415C0-DBF6-4DFD-9057-F60D2315DC58}" type="presParOf" srcId="{C8C4285A-495F-47FD-A805-8F5EC4C969BB}" destId="{740CE1B6-266A-47B4-A621-71BDEB50D5B2}" srcOrd="0" destOrd="0" presId="urn:microsoft.com/office/officeart/2005/8/layout/lProcess2"/>
    <dgm:cxn modelId="{131E5792-6360-4692-BCFA-25F1EC9A5E2C}" type="presParOf" srcId="{740CE1B6-266A-47B4-A621-71BDEB50D5B2}" destId="{D75B5EB1-B241-4080-9A12-93907B2FD239}" srcOrd="0" destOrd="0" presId="urn:microsoft.com/office/officeart/2005/8/layout/lProcess2"/>
    <dgm:cxn modelId="{7CFC672A-9988-42FB-83E2-43D3F85F329E}" type="presParOf" srcId="{740CE1B6-266A-47B4-A621-71BDEB50D5B2}" destId="{CDA9608C-E30D-4C19-9497-B8E57F9C5460}" srcOrd="1" destOrd="0" presId="urn:microsoft.com/office/officeart/2005/8/layout/lProcess2"/>
    <dgm:cxn modelId="{ED675A9E-4C01-47E6-BFCC-3D683F61488E}" type="presParOf" srcId="{740CE1B6-266A-47B4-A621-71BDEB50D5B2}" destId="{DA632391-B5C0-44A7-8959-1689AD494CDB}" srcOrd="2" destOrd="0" presId="urn:microsoft.com/office/officeart/2005/8/layout/lProcess2"/>
    <dgm:cxn modelId="{8095384A-26CC-4F20-9774-44AA80254DD9}" type="presParOf" srcId="{740CE1B6-266A-47B4-A621-71BDEB50D5B2}" destId="{FFED2F64-B878-4953-967F-46331D44691F}" srcOrd="3" destOrd="0" presId="urn:microsoft.com/office/officeart/2005/8/layout/lProcess2"/>
    <dgm:cxn modelId="{85810442-4634-4925-BC77-21A78B6747F9}" type="presParOf" srcId="{740CE1B6-266A-47B4-A621-71BDEB50D5B2}" destId="{72038314-D61B-42E3-A0E5-24EE46CB9FC1}" srcOrd="4" destOrd="0" presId="urn:microsoft.com/office/officeart/2005/8/layout/lProcess2"/>
    <dgm:cxn modelId="{F99F5915-5379-4800-849D-8F28F502FB36}" type="presParOf" srcId="{740CE1B6-266A-47B4-A621-71BDEB50D5B2}" destId="{7CEA4D02-EDE7-4981-8F5C-8DEDD2DD247C}" srcOrd="5" destOrd="0" presId="urn:microsoft.com/office/officeart/2005/8/layout/lProcess2"/>
    <dgm:cxn modelId="{9AC05D53-0669-43F9-9E46-0BAB583B8E2A}" type="presParOf" srcId="{740CE1B6-266A-47B4-A621-71BDEB50D5B2}" destId="{37089777-F9E5-4DF3-81CC-30BDB2F6270E}" srcOrd="6" destOrd="0" presId="urn:microsoft.com/office/officeart/2005/8/layout/lProcess2"/>
    <dgm:cxn modelId="{613FFC44-8A22-4EA0-A238-07BD5AAEDA3F}" type="presParOf" srcId="{740CE1B6-266A-47B4-A621-71BDEB50D5B2}" destId="{E3C74CD6-3ED1-4D4E-8CD7-78D4FF17E109}" srcOrd="7" destOrd="0" presId="urn:microsoft.com/office/officeart/2005/8/layout/lProcess2"/>
    <dgm:cxn modelId="{8591A2BE-D718-4C4C-933A-E60FF824DDB7}" type="presParOf" srcId="{740CE1B6-266A-47B4-A621-71BDEB50D5B2}" destId="{56E52180-B0FF-410D-B981-2BCAE0058AB6}" srcOrd="8"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15CFC-3EE9-44A5-A374-E9BE816F4DC4}">
      <dsp:nvSpPr>
        <dsp:cNvPr id="0" name=""/>
        <dsp:cNvSpPr/>
      </dsp:nvSpPr>
      <dsp:spPr>
        <a:xfrm>
          <a:off x="4067" y="0"/>
          <a:ext cx="3913187" cy="3352800"/>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0" kern="1200" dirty="0">
              <a:latin typeface="Arial" panose="020B0604020202020204" pitchFamily="34" charset="0"/>
              <a:cs typeface="Arial" panose="020B0604020202020204" pitchFamily="34" charset="0"/>
            </a:rPr>
            <a:t>Vanderbilt</a:t>
          </a:r>
        </a:p>
      </dsp:txBody>
      <dsp:txXfrm>
        <a:off x="4067" y="0"/>
        <a:ext cx="3913187" cy="1005840"/>
      </dsp:txXfrm>
    </dsp:sp>
    <dsp:sp modelId="{E762DF2E-B491-4AC7-8EE7-1B861C85AF49}">
      <dsp:nvSpPr>
        <dsp:cNvPr id="0" name=""/>
        <dsp:cNvSpPr/>
      </dsp:nvSpPr>
      <dsp:spPr>
        <a:xfrm>
          <a:off x="395386" y="1006474"/>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Ages 6 to 12</a:t>
          </a:r>
        </a:p>
      </dsp:txBody>
      <dsp:txXfrm>
        <a:off x="406746" y="1017834"/>
        <a:ext cx="3107829" cy="365152"/>
      </dsp:txXfrm>
    </dsp:sp>
    <dsp:sp modelId="{DA571201-AEAA-49CF-936B-E294043813E4}">
      <dsp:nvSpPr>
        <dsp:cNvPr id="0" name=""/>
        <dsp:cNvSpPr/>
      </dsp:nvSpPr>
      <dsp:spPr>
        <a:xfrm>
          <a:off x="395386" y="1454019"/>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Parent &amp; Teacher Forms</a:t>
          </a:r>
        </a:p>
      </dsp:txBody>
      <dsp:txXfrm>
        <a:off x="406746" y="1465379"/>
        <a:ext cx="3107829" cy="365152"/>
      </dsp:txXfrm>
    </dsp:sp>
    <dsp:sp modelId="{95E0387E-E3D9-45A6-A92A-476BC06C48B0}">
      <dsp:nvSpPr>
        <dsp:cNvPr id="0" name=""/>
        <dsp:cNvSpPr/>
      </dsp:nvSpPr>
      <dsp:spPr>
        <a:xfrm>
          <a:off x="395386" y="1901563"/>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Spanish &amp; English available</a:t>
          </a:r>
        </a:p>
      </dsp:txBody>
      <dsp:txXfrm>
        <a:off x="406746" y="1912923"/>
        <a:ext cx="3107829" cy="365152"/>
      </dsp:txXfrm>
    </dsp:sp>
    <dsp:sp modelId="{5AF2CD66-E721-4F38-A8E1-E89692976204}">
      <dsp:nvSpPr>
        <dsp:cNvPr id="0" name=""/>
        <dsp:cNvSpPr/>
      </dsp:nvSpPr>
      <dsp:spPr>
        <a:xfrm>
          <a:off x="395386" y="2349108"/>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More thorough but takes longer</a:t>
          </a:r>
        </a:p>
      </dsp:txBody>
      <dsp:txXfrm>
        <a:off x="406746" y="2360468"/>
        <a:ext cx="3107829" cy="365152"/>
      </dsp:txXfrm>
    </dsp:sp>
    <dsp:sp modelId="{27C67260-A1A5-4D06-8166-1142C81F6D45}">
      <dsp:nvSpPr>
        <dsp:cNvPr id="0" name=""/>
        <dsp:cNvSpPr/>
      </dsp:nvSpPr>
      <dsp:spPr>
        <a:xfrm>
          <a:off x="395386" y="2796653"/>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Includes items related to mood and other disruptive behaviors</a:t>
          </a:r>
        </a:p>
      </dsp:txBody>
      <dsp:txXfrm>
        <a:off x="406746" y="2808013"/>
        <a:ext cx="3107829" cy="365152"/>
      </dsp:txXfrm>
    </dsp:sp>
    <dsp:sp modelId="{94EE71DB-A180-49F5-8EC4-09CC8CD8B127}">
      <dsp:nvSpPr>
        <dsp:cNvPr id="0" name=""/>
        <dsp:cNvSpPr/>
      </dsp:nvSpPr>
      <dsp:spPr>
        <a:xfrm>
          <a:off x="4210744" y="0"/>
          <a:ext cx="3913187" cy="3352800"/>
        </a:xfrm>
        <a:prstGeom prst="roundRect">
          <a:avLst>
            <a:gd name="adj" fmla="val 10000"/>
          </a:avLst>
        </a:prstGeom>
        <a:noFill/>
        <a:ln>
          <a:solidFill>
            <a:schemeClr val="bg1"/>
          </a:solid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ADHD-5</a:t>
          </a:r>
        </a:p>
      </dsp:txBody>
      <dsp:txXfrm>
        <a:off x="4210744" y="0"/>
        <a:ext cx="3913187" cy="1005840"/>
      </dsp:txXfrm>
    </dsp:sp>
    <dsp:sp modelId="{D75B5EB1-B241-4080-9A12-93907B2FD239}">
      <dsp:nvSpPr>
        <dsp:cNvPr id="0" name=""/>
        <dsp:cNvSpPr/>
      </dsp:nvSpPr>
      <dsp:spPr>
        <a:xfrm>
          <a:off x="4602063" y="1006474"/>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Ages 5 to 17</a:t>
          </a:r>
        </a:p>
      </dsp:txBody>
      <dsp:txXfrm>
        <a:off x="4613423" y="1017834"/>
        <a:ext cx="3107829" cy="365152"/>
      </dsp:txXfrm>
    </dsp:sp>
    <dsp:sp modelId="{DA632391-B5C0-44A7-8959-1689AD494CDB}">
      <dsp:nvSpPr>
        <dsp:cNvPr id="0" name=""/>
        <dsp:cNvSpPr/>
      </dsp:nvSpPr>
      <dsp:spPr>
        <a:xfrm>
          <a:off x="4602063" y="1454019"/>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Parent &amp; Teacher Forms</a:t>
          </a:r>
        </a:p>
      </dsp:txBody>
      <dsp:txXfrm>
        <a:off x="4613423" y="1465379"/>
        <a:ext cx="3107829" cy="365152"/>
      </dsp:txXfrm>
    </dsp:sp>
    <dsp:sp modelId="{72038314-D61B-42E3-A0E5-24EE46CB9FC1}">
      <dsp:nvSpPr>
        <dsp:cNvPr id="0" name=""/>
        <dsp:cNvSpPr/>
      </dsp:nvSpPr>
      <dsp:spPr>
        <a:xfrm>
          <a:off x="4602063" y="1901563"/>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Spanish &amp; English available</a:t>
          </a:r>
        </a:p>
      </dsp:txBody>
      <dsp:txXfrm>
        <a:off x="4613423" y="1912923"/>
        <a:ext cx="3107829" cy="365152"/>
      </dsp:txXfrm>
    </dsp:sp>
    <dsp:sp modelId="{37089777-F9E5-4DF3-81CC-30BDB2F6270E}">
      <dsp:nvSpPr>
        <dsp:cNvPr id="0" name=""/>
        <dsp:cNvSpPr/>
      </dsp:nvSpPr>
      <dsp:spPr>
        <a:xfrm>
          <a:off x="4602063" y="2349108"/>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Short and quick, but very “</a:t>
          </a:r>
          <a:r>
            <a:rPr lang="en-US" sz="1100" kern="1200" dirty="0" err="1"/>
            <a:t>checklisty</a:t>
          </a:r>
          <a:r>
            <a:rPr lang="en-US" sz="1100" kern="1200" dirty="0"/>
            <a:t>”, symptoms can easily be overreported</a:t>
          </a:r>
        </a:p>
      </dsp:txBody>
      <dsp:txXfrm>
        <a:off x="4613423" y="2360468"/>
        <a:ext cx="3107829" cy="365152"/>
      </dsp:txXfrm>
    </dsp:sp>
    <dsp:sp modelId="{56E52180-B0FF-410D-B981-2BCAE0058AB6}">
      <dsp:nvSpPr>
        <dsp:cNvPr id="0" name=""/>
        <dsp:cNvSpPr/>
      </dsp:nvSpPr>
      <dsp:spPr>
        <a:xfrm>
          <a:off x="4602063" y="2796653"/>
          <a:ext cx="3130549" cy="3878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Does not ask about any other symptoms or behaviors</a:t>
          </a:r>
        </a:p>
      </dsp:txBody>
      <dsp:txXfrm>
        <a:off x="4613423" y="2808013"/>
        <a:ext cx="3107829" cy="36515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4199DE-31BE-4A79-A809-83EFDFC9A12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19596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199DE-31BE-4A79-A809-83EFDFC9A12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4073635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199DE-31BE-4A79-A809-83EFDFC9A12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2643817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7D877D9-9350-4C24-BDB7-ACCDE5A71EA8}" type="slidenum">
              <a:rPr lang="en-US" altLang="en-US"/>
              <a:pPr/>
              <a:t>‹#›</a:t>
            </a:fld>
            <a:endParaRPr lang="en-US" altLang="en-US"/>
          </a:p>
        </p:txBody>
      </p:sp>
    </p:spTree>
    <p:extLst>
      <p:ext uri="{BB962C8B-B14F-4D97-AF65-F5344CB8AC3E}">
        <p14:creationId xmlns:p14="http://schemas.microsoft.com/office/powerpoint/2010/main" val="2323869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199DE-31BE-4A79-A809-83EFDFC9A12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95898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4199DE-31BE-4A79-A809-83EFDFC9A12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223408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4199DE-31BE-4A79-A809-83EFDFC9A12B}"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641835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4199DE-31BE-4A79-A809-83EFDFC9A12B}"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409238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4199DE-31BE-4A79-A809-83EFDFC9A12B}"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950727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199DE-31BE-4A79-A809-83EFDFC9A12B}"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930754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4199DE-31BE-4A79-A809-83EFDFC9A12B}"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4070039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4199DE-31BE-4A79-A809-83EFDFC9A12B}"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DC0C16-9FFE-480F-920E-C9318DF79FE7}" type="slidenum">
              <a:rPr lang="en-US" smtClean="0"/>
              <a:t>‹#›</a:t>
            </a:fld>
            <a:endParaRPr lang="en-US"/>
          </a:p>
        </p:txBody>
      </p:sp>
    </p:spTree>
    <p:extLst>
      <p:ext uri="{BB962C8B-B14F-4D97-AF65-F5344CB8AC3E}">
        <p14:creationId xmlns:p14="http://schemas.microsoft.com/office/powerpoint/2010/main" val="178486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199DE-31BE-4A79-A809-83EFDFC9A12B}" type="datetimeFigureOut">
              <a:rPr lang="en-US" smtClean="0"/>
              <a:t>2/24/2022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DC0C16-9FFE-480F-920E-C9318DF79FE7}" type="slidenum">
              <a:rPr lang="en-US" smtClean="0"/>
              <a:t>‹#›</a:t>
            </a:fld>
            <a:endParaRPr lang="en-US"/>
          </a:p>
        </p:txBody>
      </p:sp>
    </p:spTree>
    <p:extLst>
      <p:ext uri="{BB962C8B-B14F-4D97-AF65-F5344CB8AC3E}">
        <p14:creationId xmlns:p14="http://schemas.microsoft.com/office/powerpoint/2010/main" val="39561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hildrensomaha.org/provider/megan-carter-psyd-lp/" TargetMode="External"/><Relationship Id="rId2" Type="http://schemas.openxmlformats.org/officeDocument/2006/relationships/hyperlink" Target="https://www.childrensomaha.org/provider/joan-m-daughton-m-d/"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nichq.org/sites/default/files/resource-file/NICHQ-Vanderbilt-Assessment-Scale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normAutofit fontScale="90000"/>
          </a:bodyPr>
          <a:lstStyle/>
          <a:p>
            <a:r>
              <a:rPr lang="en-US" dirty="0"/>
              <a:t>Diagnosis and Evaluation </a:t>
            </a:r>
            <a:br>
              <a:rPr lang="en-US" dirty="0"/>
            </a:br>
            <a:r>
              <a:rPr lang="en-US" dirty="0"/>
              <a:t>of ADHD</a:t>
            </a:r>
            <a:br>
              <a:rPr lang="en-US" dirty="0"/>
            </a:br>
            <a:endParaRPr lang="en-US" sz="2800" dirty="0"/>
          </a:p>
        </p:txBody>
      </p:sp>
      <p:sp>
        <p:nvSpPr>
          <p:cNvPr id="3" name="Subtitle 2"/>
          <p:cNvSpPr>
            <a:spLocks noGrp="1"/>
          </p:cNvSpPr>
          <p:nvPr>
            <p:ph type="subTitle" idx="1"/>
          </p:nvPr>
        </p:nvSpPr>
        <p:spPr>
          <a:xfrm>
            <a:off x="381000" y="3733800"/>
            <a:ext cx="8382000" cy="2895600"/>
          </a:xfrm>
        </p:spPr>
        <p:txBody>
          <a:bodyPr>
            <a:normAutofit/>
          </a:bodyPr>
          <a:lstStyle/>
          <a:p>
            <a:pPr>
              <a:spcBef>
                <a:spcPts val="0"/>
              </a:spcBef>
            </a:pPr>
            <a:endParaRPr lang="en-US" sz="2800" i="1" dirty="0"/>
          </a:p>
          <a:p>
            <a:pPr marL="0" marR="0" algn="ctr">
              <a:spcBef>
                <a:spcPts val="0"/>
              </a:spcBef>
              <a:spcAft>
                <a:spcPts val="0"/>
              </a:spcAft>
            </a:pPr>
            <a:r>
              <a:rPr lang="en-US" sz="1800" u="sng" dirty="0">
                <a:solidFill>
                  <a:srgbClr val="000000"/>
                </a:solidFill>
                <a:effectLst/>
                <a:latin typeface="Arial" panose="020B0604020202020204" pitchFamily="34" charset="0"/>
                <a:ea typeface="Calibri" panose="020F0502020204030204" pitchFamily="34" charset="0"/>
                <a:hlinkClick r:id="rId2"/>
              </a:rPr>
              <a:t>Joan Daughton, MD</a:t>
            </a:r>
            <a:endParaRPr lang="en-US" sz="18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Child &amp; Adolescent Psychiatry </a:t>
            </a:r>
            <a:endParaRPr lang="en-US" sz="18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Children's Hospital and Medical Center</a:t>
            </a:r>
            <a:endParaRPr lang="en-US" sz="18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1800" dirty="0">
                <a:solidFill>
                  <a:srgbClr val="403F42"/>
                </a:solidFill>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1800" u="sng" dirty="0">
                <a:solidFill>
                  <a:srgbClr val="000000"/>
                </a:solidFill>
                <a:effectLst/>
                <a:latin typeface="Arial" panose="020B0604020202020204" pitchFamily="34" charset="0"/>
                <a:ea typeface="Calibri" panose="020F0502020204030204" pitchFamily="34" charset="0"/>
                <a:hlinkClick r:id="rId3"/>
              </a:rPr>
              <a:t>Megan Carter, PsyD, LP</a:t>
            </a:r>
            <a:endParaRPr lang="en-US" sz="18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Behavioral Health, Neuropsychology, Psychology</a:t>
            </a:r>
            <a:endParaRPr lang="en-US" sz="1800" dirty="0">
              <a:effectLst/>
              <a:latin typeface="Calibri" panose="020F0502020204030204" pitchFamily="34" charset="0"/>
              <a:ea typeface="Calibri" panose="020F0502020204030204" pitchFamily="34" charset="0"/>
            </a:endParaRPr>
          </a:p>
          <a:p>
            <a:pPr marL="0" marR="0" algn="ctr">
              <a:spcBef>
                <a:spcPts val="0"/>
              </a:spcBef>
              <a:spcAft>
                <a:spcPts val="0"/>
              </a:spcAft>
            </a:pPr>
            <a:r>
              <a:rPr lang="en-US" sz="1800" dirty="0">
                <a:solidFill>
                  <a:srgbClr val="000000"/>
                </a:solidFill>
                <a:effectLst/>
                <a:latin typeface="Tahoma" panose="020B0604030504040204" pitchFamily="34" charset="0"/>
                <a:ea typeface="Calibri" panose="020F0502020204030204" pitchFamily="34" charset="0"/>
              </a:rPr>
              <a:t>﻿</a:t>
            </a:r>
            <a:r>
              <a:rPr lang="en-US" sz="1800" dirty="0">
                <a:solidFill>
                  <a:srgbClr val="000000"/>
                </a:solidFill>
                <a:effectLst/>
                <a:latin typeface="Arial" panose="020B0604020202020204" pitchFamily="34" charset="0"/>
                <a:ea typeface="Calibri" panose="020F0502020204030204" pitchFamily="34" charset="0"/>
              </a:rPr>
              <a:t>Children's Hospital and Medical Center</a:t>
            </a:r>
            <a:endParaRPr lang="en-US" sz="1800" dirty="0">
              <a:effectLst/>
              <a:latin typeface="Calibri" panose="020F0502020204030204" pitchFamily="34" charset="0"/>
              <a:ea typeface="Calibri" panose="020F0502020204030204" pitchFamily="34" charset="0"/>
            </a:endParaRPr>
          </a:p>
          <a:p>
            <a:endParaRPr lang="en-US" i="1" dirty="0"/>
          </a:p>
          <a:p>
            <a:endParaRPr lang="en-US" i="1" dirty="0"/>
          </a:p>
          <a:p>
            <a:endParaRPr lang="en-US" i="1" dirty="0"/>
          </a:p>
          <a:p>
            <a:endParaRPr lang="en-US" i="1"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26065" y="457200"/>
            <a:ext cx="5665307" cy="1490472"/>
          </a:xfrm>
          <a:prstGeom prst="rect">
            <a:avLst/>
          </a:prstGeom>
        </p:spPr>
      </p:pic>
    </p:spTree>
    <p:extLst>
      <p:ext uri="{BB962C8B-B14F-4D97-AF65-F5344CB8AC3E}">
        <p14:creationId xmlns:p14="http://schemas.microsoft.com/office/powerpoint/2010/main" val="2640294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772" y="1600200"/>
            <a:ext cx="8229600" cy="1447800"/>
          </a:xfrm>
        </p:spPr>
        <p:txBody>
          <a:bodyPr/>
          <a:lstStyle/>
          <a:p>
            <a:r>
              <a:rPr lang="en-US" dirty="0"/>
              <a:t>ADHD Assessment – School</a:t>
            </a:r>
          </a:p>
        </p:txBody>
      </p:sp>
      <p:sp>
        <p:nvSpPr>
          <p:cNvPr id="3" name="Content Placeholder 2"/>
          <p:cNvSpPr>
            <a:spLocks noGrp="1"/>
          </p:cNvSpPr>
          <p:nvPr>
            <p:ph idx="1"/>
          </p:nvPr>
        </p:nvSpPr>
        <p:spPr>
          <a:xfrm>
            <a:off x="461772" y="3048000"/>
            <a:ext cx="8229600" cy="3581401"/>
          </a:xfrm>
        </p:spPr>
        <p:txBody>
          <a:bodyPr>
            <a:normAutofit fontScale="85000" lnSpcReduction="10000"/>
          </a:bodyPr>
          <a:lstStyle/>
          <a:p>
            <a:pPr>
              <a:lnSpc>
                <a:spcPct val="150000"/>
              </a:lnSpc>
            </a:pPr>
            <a:r>
              <a:rPr lang="en-US" sz="2000" dirty="0">
                <a:latin typeface="Arial" panose="020B0604020202020204" pitchFamily="34" charset="0"/>
                <a:cs typeface="Arial" panose="020B0604020202020204" pitchFamily="34" charset="0"/>
              </a:rPr>
              <a:t>School-related assessment is essential to obtain reports of behavior, learning, and attendance at school, as well as grades and test scores.</a:t>
            </a:r>
          </a:p>
          <a:p>
            <a:pPr>
              <a:lnSpc>
                <a:spcPct val="150000"/>
              </a:lnSpc>
            </a:pPr>
            <a:r>
              <a:rPr lang="en-US" sz="2000" dirty="0">
                <a:latin typeface="Arial" panose="020B0604020202020204" pitchFamily="34" charset="0"/>
                <a:cs typeface="Arial" panose="020B0604020202020204" pitchFamily="34" charset="0"/>
              </a:rPr>
              <a:t>Psychoeducational testing is indicated to assess intellectual ability and to search for learning disabilities that may be masquerading as ADHD or may coexist with ADHD. </a:t>
            </a:r>
          </a:p>
          <a:p>
            <a:pPr>
              <a:lnSpc>
                <a:spcPct val="150000"/>
              </a:lnSpc>
            </a:pPr>
            <a:r>
              <a:rPr lang="en-US" sz="2000" dirty="0">
                <a:latin typeface="Arial" panose="020B0604020202020204" pitchFamily="34" charset="0"/>
                <a:cs typeface="Arial" panose="020B0604020202020204" pitchFamily="34" charset="0"/>
              </a:rPr>
              <a:t>An informal clinical observation of the classroom and a less structured situation can provide important data regarding the child's behavior, the teacher's management style, and other characteristics of the academic environment.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2827053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656"/>
            <a:ext cx="8229600" cy="1447800"/>
          </a:xfrm>
        </p:spPr>
        <p:txBody>
          <a:bodyPr/>
          <a:lstStyle/>
          <a:p>
            <a:r>
              <a:rPr lang="en-US" dirty="0"/>
              <a:t>Assessment – Rating Scales</a:t>
            </a:r>
          </a:p>
        </p:txBody>
      </p:sp>
      <p:sp>
        <p:nvSpPr>
          <p:cNvPr id="3" name="Content Placeholder 2"/>
          <p:cNvSpPr>
            <a:spLocks noGrp="1"/>
          </p:cNvSpPr>
          <p:nvPr>
            <p:ph idx="1"/>
          </p:nvPr>
        </p:nvSpPr>
        <p:spPr>
          <a:xfrm>
            <a:off x="428348" y="2514600"/>
            <a:ext cx="8229600" cy="990600"/>
          </a:xfrm>
        </p:spPr>
        <p:txBody>
          <a:bodyPr>
            <a:normAutofit/>
          </a:bodyPr>
          <a:lstStyle/>
          <a:p>
            <a:pPr marL="0" indent="0">
              <a:buNone/>
            </a:pPr>
            <a:r>
              <a:rPr lang="en-US" sz="2000" dirty="0">
                <a:latin typeface="Arial" panose="020B0604020202020204" pitchFamily="34" charset="0"/>
                <a:cs typeface="Arial" panose="020B0604020202020204" pitchFamily="34" charset="0"/>
              </a:rPr>
              <a:t>Parent and teacher rating scales yield valuable information efficiently.</a:t>
            </a:r>
          </a:p>
          <a:p>
            <a:pPr marL="0" indent="0">
              <a:buNone/>
            </a:pPr>
            <a:r>
              <a:rPr lang="en-US" sz="2000" dirty="0">
                <a:latin typeface="Arial" panose="020B0604020202020204" pitchFamily="34" charset="0"/>
                <a:cs typeface="Arial" panose="020B0604020202020204" pitchFamily="34" charset="0"/>
              </a:rPr>
              <a:t>The most used scales are the Vanderbilt and ADHD-5.</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graphicFrame>
        <p:nvGraphicFramePr>
          <p:cNvPr id="5" name="Diagram 4">
            <a:extLst>
              <a:ext uri="{FF2B5EF4-FFF2-40B4-BE49-F238E27FC236}">
                <a16:creationId xmlns:a16="http://schemas.microsoft.com/office/drawing/2014/main" id="{7E4B7C55-2984-4CF6-BB7B-CCF587F0AB49}"/>
              </a:ext>
            </a:extLst>
          </p:cNvPr>
          <p:cNvGraphicFramePr/>
          <p:nvPr>
            <p:extLst>
              <p:ext uri="{D42A27DB-BD31-4B8C-83A1-F6EECF244321}">
                <p14:modId xmlns:p14="http://schemas.microsoft.com/office/powerpoint/2010/main" val="3113946017"/>
              </p:ext>
            </p:extLst>
          </p:nvPr>
        </p:nvGraphicFramePr>
        <p:xfrm>
          <a:off x="529948" y="3200401"/>
          <a:ext cx="81280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6620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471" y="1371600"/>
            <a:ext cx="8229600" cy="1447800"/>
          </a:xfrm>
        </p:spPr>
        <p:txBody>
          <a:bodyPr/>
          <a:lstStyle/>
          <a:p>
            <a:r>
              <a:rPr lang="en-US" dirty="0"/>
              <a:t>Assessment – Medical Evaluation</a:t>
            </a:r>
          </a:p>
        </p:txBody>
      </p:sp>
      <p:sp>
        <p:nvSpPr>
          <p:cNvPr id="3" name="Content Placeholder 2"/>
          <p:cNvSpPr>
            <a:spLocks noGrp="1"/>
          </p:cNvSpPr>
          <p:nvPr>
            <p:ph idx="1"/>
          </p:nvPr>
        </p:nvSpPr>
        <p:spPr>
          <a:xfrm>
            <a:off x="461772" y="2667000"/>
            <a:ext cx="8229600" cy="3962401"/>
          </a:xfrm>
        </p:spPr>
        <p:txBody>
          <a:bodyPr>
            <a:normAutofit fontScale="92500" lnSpcReduction="20000"/>
          </a:bodyPr>
          <a:lstStyle/>
          <a:p>
            <a:pPr>
              <a:lnSpc>
                <a:spcPct val="150000"/>
              </a:lnSpc>
            </a:pPr>
            <a:r>
              <a:rPr lang="en-US" sz="2000" dirty="0">
                <a:latin typeface="Arial" panose="020B0604020202020204" pitchFamily="34" charset="0"/>
                <a:cs typeface="Arial" panose="020B0604020202020204" pitchFamily="34" charset="0"/>
              </a:rPr>
              <a:t>Medical evaluation should include a complete medical history and a physical examination within the past 12 months. </a:t>
            </a:r>
          </a:p>
          <a:p>
            <a:pPr>
              <a:lnSpc>
                <a:spcPct val="150000"/>
              </a:lnSpc>
            </a:pPr>
            <a:r>
              <a:rPr lang="en-US" sz="2000" dirty="0">
                <a:latin typeface="Arial" panose="020B0604020202020204" pitchFamily="34" charset="0"/>
                <a:cs typeface="Arial" panose="020B0604020202020204" pitchFamily="34" charset="0"/>
              </a:rPr>
              <a:t>History should include the patient's use of prescribed, over-the-counter, and illicit drugs. </a:t>
            </a:r>
          </a:p>
          <a:p>
            <a:pPr>
              <a:lnSpc>
                <a:spcPct val="150000"/>
              </a:lnSpc>
            </a:pPr>
            <a:r>
              <a:rPr lang="en-US" sz="2000" dirty="0">
                <a:latin typeface="Arial" panose="020B0604020202020204" pitchFamily="34" charset="0"/>
                <a:cs typeface="Arial" panose="020B0604020202020204" pitchFamily="34" charset="0"/>
              </a:rPr>
              <a:t>Vision or hearing deficits should be ruled out. </a:t>
            </a:r>
          </a:p>
          <a:p>
            <a:pPr>
              <a:lnSpc>
                <a:spcPct val="150000"/>
              </a:lnSpc>
            </a:pPr>
            <a:r>
              <a:rPr lang="en-US" sz="2000" dirty="0">
                <a:latin typeface="Arial" panose="020B0604020202020204" pitchFamily="34" charset="0"/>
                <a:cs typeface="Arial" panose="020B0604020202020204" pitchFamily="34" charset="0"/>
              </a:rPr>
              <a:t>If clinical or environmental risk factors are present, lead level should be measured. </a:t>
            </a:r>
          </a:p>
          <a:p>
            <a:pPr>
              <a:lnSpc>
                <a:spcPct val="150000"/>
              </a:lnSpc>
            </a:pPr>
            <a:r>
              <a:rPr lang="en-US" sz="2000" dirty="0">
                <a:latin typeface="Arial" panose="020B0604020202020204" pitchFamily="34" charset="0"/>
                <a:cs typeface="Arial" panose="020B0604020202020204" pitchFamily="34" charset="0"/>
              </a:rPr>
              <a:t>Thyroid function tests are indicated only in the presence of clinical findings.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3491189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772" y="1385656"/>
            <a:ext cx="8229600" cy="1447800"/>
          </a:xfrm>
        </p:spPr>
        <p:txBody>
          <a:bodyPr/>
          <a:lstStyle/>
          <a:p>
            <a:r>
              <a:rPr lang="en-US" dirty="0"/>
              <a:t>ADHD – Other Tests</a:t>
            </a:r>
          </a:p>
        </p:txBody>
      </p:sp>
      <p:sp>
        <p:nvSpPr>
          <p:cNvPr id="3" name="Content Placeholder 2"/>
          <p:cNvSpPr>
            <a:spLocks noGrp="1"/>
          </p:cNvSpPr>
          <p:nvPr>
            <p:ph idx="1"/>
          </p:nvPr>
        </p:nvSpPr>
        <p:spPr>
          <a:xfrm>
            <a:off x="461772" y="2833456"/>
            <a:ext cx="8229600" cy="3795945"/>
          </a:xfrm>
        </p:spPr>
        <p:txBody>
          <a:bodyPr>
            <a:normAutofit fontScale="40000" lnSpcReduction="20000"/>
          </a:bodyPr>
          <a:lstStyle/>
          <a:p>
            <a:pPr>
              <a:lnSpc>
                <a:spcPct val="170000"/>
              </a:lnSpc>
            </a:pPr>
            <a:r>
              <a:rPr lang="en-US" sz="3400" dirty="0">
                <a:latin typeface="Arial" panose="020B0604020202020204" pitchFamily="34" charset="0"/>
                <a:cs typeface="Arial" panose="020B0604020202020204" pitchFamily="34" charset="0"/>
              </a:rPr>
              <a:t>ADHD is a clinical diagnosis; there is no test for ADHD.</a:t>
            </a:r>
          </a:p>
          <a:p>
            <a:pPr>
              <a:lnSpc>
                <a:spcPct val="170000"/>
              </a:lnSpc>
            </a:pPr>
            <a:r>
              <a:rPr lang="en-US" sz="3400" dirty="0">
                <a:latin typeface="Arial" panose="020B0604020202020204" pitchFamily="34" charset="0"/>
                <a:cs typeface="Arial" panose="020B0604020202020204" pitchFamily="34" charset="0"/>
              </a:rPr>
              <a:t>Neuropsychological tests are useful to evaluate specific deficits but are not sufficiently helpful to be routinely performed. </a:t>
            </a:r>
          </a:p>
          <a:p>
            <a:pPr lvl="1">
              <a:lnSpc>
                <a:spcPct val="170000"/>
              </a:lnSpc>
            </a:pPr>
            <a:r>
              <a:rPr lang="en-US" sz="3400" dirty="0">
                <a:latin typeface="Arial" panose="020B0604020202020204" pitchFamily="34" charset="0"/>
                <a:cs typeface="Arial" panose="020B0604020202020204" pitchFamily="34" charset="0"/>
              </a:rPr>
              <a:t>Also not typically covered by insurance</a:t>
            </a:r>
          </a:p>
          <a:p>
            <a:pPr>
              <a:lnSpc>
                <a:spcPct val="170000"/>
              </a:lnSpc>
            </a:pPr>
            <a:r>
              <a:rPr lang="en-US" sz="3400" dirty="0">
                <a:latin typeface="Arial" panose="020B0604020202020204" pitchFamily="34" charset="0"/>
                <a:cs typeface="Arial" panose="020B0604020202020204" pitchFamily="34" charset="0"/>
              </a:rPr>
              <a:t>EEG or neurological consultation is indicated only in the presence of focal signs or clinical suggestions of seizure disorder or degenerative condition. </a:t>
            </a:r>
          </a:p>
          <a:p>
            <a:pPr>
              <a:lnSpc>
                <a:spcPct val="170000"/>
              </a:lnSpc>
            </a:pPr>
            <a:r>
              <a:rPr lang="en-US" sz="3400" dirty="0">
                <a:latin typeface="Arial" panose="020B0604020202020204" pitchFamily="34" charset="0"/>
                <a:cs typeface="Arial" panose="020B0604020202020204" pitchFamily="34" charset="0"/>
              </a:rPr>
              <a:t>There are insufficient data to support the usefulness of computerized EEG measures (</a:t>
            </a:r>
            <a:r>
              <a:rPr lang="en-US" sz="3400" dirty="0" err="1">
                <a:latin typeface="Arial" panose="020B0604020202020204" pitchFamily="34" charset="0"/>
                <a:cs typeface="Arial" panose="020B0604020202020204" pitchFamily="34" charset="0"/>
              </a:rPr>
              <a:t>neurometrics</a:t>
            </a:r>
            <a:r>
              <a:rPr lang="en-US" sz="3400" dirty="0">
                <a:latin typeface="Arial" panose="020B0604020202020204" pitchFamily="34" charset="0"/>
                <a:cs typeface="Arial" panose="020B0604020202020204" pitchFamily="34" charset="0"/>
              </a:rPr>
              <a:t> or brain mapping), event-related potentials, or neuroimaging. Computerized tests of attention and vigilance (CPTs) are not generally useful in diagnosis.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4036200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772" y="1905000"/>
            <a:ext cx="8229600" cy="1447800"/>
          </a:xfrm>
        </p:spPr>
        <p:txBody>
          <a:bodyPr/>
          <a:lstStyle/>
          <a:p>
            <a:r>
              <a:rPr lang="en-US" dirty="0"/>
              <a:t>Vanderbilt</a:t>
            </a:r>
          </a:p>
        </p:txBody>
      </p:sp>
      <p:sp>
        <p:nvSpPr>
          <p:cNvPr id="3" name="Content Placeholder 2"/>
          <p:cNvSpPr>
            <a:spLocks noGrp="1"/>
          </p:cNvSpPr>
          <p:nvPr>
            <p:ph idx="1"/>
          </p:nvPr>
        </p:nvSpPr>
        <p:spPr>
          <a:xfrm>
            <a:off x="461772" y="3429001"/>
            <a:ext cx="8229600" cy="3200400"/>
          </a:xfrm>
        </p:spPr>
        <p:txBody>
          <a:bodyPr>
            <a:normAutofit/>
          </a:bodyPr>
          <a:lstStyle/>
          <a:p>
            <a:r>
              <a:rPr lang="en-US" dirty="0">
                <a:hlinkClick r:id="rId2"/>
              </a:rPr>
              <a:t>https://www.nichq.org/sites/default/files/resource-file/NICHQ-Vanderbilt-Assessment-Scales.pdf</a:t>
            </a:r>
            <a:endParaRPr lang="en-US" dirty="0"/>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3716627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447800"/>
          </a:xfrm>
        </p:spPr>
        <p:txBody>
          <a:bodyPr/>
          <a:lstStyle/>
          <a:p>
            <a:r>
              <a:rPr lang="en-US" dirty="0"/>
              <a:t>Scoring the Vanderbilt/ADHD-5</a:t>
            </a:r>
          </a:p>
        </p:txBody>
      </p:sp>
      <p:sp>
        <p:nvSpPr>
          <p:cNvPr id="3" name="Content Placeholder 2"/>
          <p:cNvSpPr>
            <a:spLocks noGrp="1"/>
          </p:cNvSpPr>
          <p:nvPr>
            <p:ph idx="1"/>
          </p:nvPr>
        </p:nvSpPr>
        <p:spPr>
          <a:xfrm>
            <a:off x="461772" y="2971800"/>
            <a:ext cx="8229600" cy="3657601"/>
          </a:xfrm>
        </p:spPr>
        <p:txBody>
          <a:bodyPr>
            <a:normAutofit fontScale="55000" lnSpcReduction="20000"/>
          </a:bodyPr>
          <a:lstStyle/>
          <a:p>
            <a:pPr>
              <a:lnSpc>
                <a:spcPct val="170000"/>
              </a:lnSpc>
            </a:pPr>
            <a:r>
              <a:rPr lang="en-US" dirty="0">
                <a:latin typeface="Arial" panose="020B0604020202020204" pitchFamily="34" charset="0"/>
                <a:cs typeface="Arial" panose="020B0604020202020204" pitchFamily="34" charset="0"/>
              </a:rPr>
              <a:t>These scales should NOT be used alone to make any diagnosis.</a:t>
            </a:r>
          </a:p>
          <a:p>
            <a:pPr>
              <a:lnSpc>
                <a:spcPct val="170000"/>
              </a:lnSpc>
            </a:pPr>
            <a:r>
              <a:rPr lang="en-US" dirty="0">
                <a:latin typeface="Arial" panose="020B0604020202020204" pitchFamily="34" charset="0"/>
                <a:cs typeface="Arial" panose="020B0604020202020204" pitchFamily="34" charset="0"/>
              </a:rPr>
              <a:t>You must take into consideration information from multiple sources.</a:t>
            </a:r>
          </a:p>
          <a:p>
            <a:pPr>
              <a:lnSpc>
                <a:spcPct val="170000"/>
              </a:lnSpc>
            </a:pPr>
            <a:r>
              <a:rPr lang="en-US" dirty="0">
                <a:latin typeface="Arial" panose="020B0604020202020204" pitchFamily="34" charset="0"/>
                <a:cs typeface="Arial" panose="020B0604020202020204" pitchFamily="34" charset="0"/>
              </a:rPr>
              <a:t>Scores of 2 (</a:t>
            </a:r>
            <a:r>
              <a:rPr lang="en-US" i="1" dirty="0">
                <a:latin typeface="Arial" panose="020B0604020202020204" pitchFamily="34" charset="0"/>
                <a:cs typeface="Arial" panose="020B0604020202020204" pitchFamily="34" charset="0"/>
              </a:rPr>
              <a:t>occurs often</a:t>
            </a:r>
            <a:r>
              <a:rPr lang="en-US" dirty="0">
                <a:latin typeface="Arial" panose="020B0604020202020204" pitchFamily="34" charset="0"/>
                <a:cs typeface="Arial" panose="020B0604020202020204" pitchFamily="34" charset="0"/>
              </a:rPr>
              <a:t>) or 3 (</a:t>
            </a:r>
            <a:r>
              <a:rPr lang="en-US" i="1" dirty="0">
                <a:latin typeface="Arial" panose="020B0604020202020204" pitchFamily="34" charset="0"/>
                <a:cs typeface="Arial" panose="020B0604020202020204" pitchFamily="34" charset="0"/>
              </a:rPr>
              <a:t>occurs very often</a:t>
            </a:r>
            <a:r>
              <a:rPr lang="en-US" dirty="0">
                <a:latin typeface="Arial" panose="020B0604020202020204" pitchFamily="34" charset="0"/>
                <a:cs typeface="Arial" panose="020B0604020202020204" pitchFamily="34" charset="0"/>
              </a:rPr>
              <a:t>) on Symptom items (i.e., positive responses) contribute to an overall symptom count. </a:t>
            </a:r>
          </a:p>
          <a:p>
            <a:pPr lvl="1">
              <a:lnSpc>
                <a:spcPct val="170000"/>
              </a:lnSpc>
            </a:pPr>
            <a:r>
              <a:rPr lang="en-US" dirty="0">
                <a:latin typeface="Arial" panose="020B0604020202020204" pitchFamily="34" charset="0"/>
                <a:cs typeface="Arial" panose="020B0604020202020204" pitchFamily="34" charset="0"/>
              </a:rPr>
              <a:t>On the Vanderbilt - scores of 4 or 5 on Performance questions reflect problems in performance</a:t>
            </a:r>
          </a:p>
          <a:p>
            <a:pPr>
              <a:lnSpc>
                <a:spcPct val="170000"/>
              </a:lnSpc>
            </a:pPr>
            <a:r>
              <a:rPr lang="en-US" dirty="0">
                <a:latin typeface="Arial" panose="020B0604020202020204" pitchFamily="34" charset="0"/>
                <a:cs typeface="Arial" panose="020B0604020202020204" pitchFamily="34" charset="0"/>
              </a:rPr>
              <a:t>To meet DSM-5 criteria for the diagnosis, one must have at least 6 positive responses to either the inattentive or hyperactive core symptoms, or both</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694888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447800"/>
          </a:xfrm>
        </p:spPr>
        <p:txBody>
          <a:bodyPr/>
          <a:lstStyle/>
          <a:p>
            <a:r>
              <a:rPr lang="en-US" dirty="0"/>
              <a:t>When to Refer for Further Evaluation:</a:t>
            </a:r>
          </a:p>
        </p:txBody>
      </p:sp>
      <p:sp>
        <p:nvSpPr>
          <p:cNvPr id="3" name="Content Placeholder 2"/>
          <p:cNvSpPr>
            <a:spLocks noGrp="1"/>
          </p:cNvSpPr>
          <p:nvPr>
            <p:ph idx="1"/>
          </p:nvPr>
        </p:nvSpPr>
        <p:spPr>
          <a:xfrm>
            <a:off x="461772" y="3429001"/>
            <a:ext cx="8229600" cy="3200400"/>
          </a:xfrm>
        </p:spPr>
        <p:txBody>
          <a:bodyPr>
            <a:normAutofit/>
          </a:bodyPr>
          <a:lstStyle/>
          <a:p>
            <a:pPr>
              <a:lnSpc>
                <a:spcPct val="150000"/>
              </a:lnSpc>
            </a:pPr>
            <a:r>
              <a:rPr lang="en-US" sz="2000" dirty="0">
                <a:latin typeface="Arial" panose="020B0604020202020204" pitchFamily="34" charset="0"/>
                <a:cs typeface="Arial" panose="020B0604020202020204" pitchFamily="34" charset="0"/>
              </a:rPr>
              <a:t>Concerns of other behaviors or mood related symptoms that may be contributing to attention difficulties.</a:t>
            </a:r>
          </a:p>
          <a:p>
            <a:pPr>
              <a:lnSpc>
                <a:spcPct val="150000"/>
              </a:lnSpc>
            </a:pPr>
            <a:r>
              <a:rPr lang="en-US" sz="2000" dirty="0">
                <a:latin typeface="Arial" panose="020B0604020202020204" pitchFamily="34" charset="0"/>
                <a:cs typeface="Arial" panose="020B0604020202020204" pitchFamily="34" charset="0"/>
              </a:rPr>
              <a:t>If a diagnosis has been established but the patient is not responding to medication. </a:t>
            </a:r>
          </a:p>
          <a:p>
            <a:pPr>
              <a:lnSpc>
                <a:spcPct val="150000"/>
              </a:lnSpc>
            </a:pPr>
            <a:r>
              <a:rPr lang="en-US" sz="2000" dirty="0">
                <a:latin typeface="Arial" panose="020B0604020202020204" pitchFamily="34" charset="0"/>
                <a:cs typeface="Arial" panose="020B0604020202020204" pitchFamily="34" charset="0"/>
              </a:rPr>
              <a:t>Lastly, any time you are in doubt! Sometimes, more information is needed or you might want a second opinion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1879839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129" y="1524000"/>
            <a:ext cx="8229600" cy="1447800"/>
          </a:xfrm>
        </p:spPr>
        <p:txBody>
          <a:bodyPr/>
          <a:lstStyle/>
          <a:p>
            <a:r>
              <a:rPr lang="en-US" dirty="0"/>
              <a:t>Behavioral Health Evaluation</a:t>
            </a:r>
          </a:p>
        </p:txBody>
      </p:sp>
      <p:sp>
        <p:nvSpPr>
          <p:cNvPr id="3" name="Content Placeholder 2"/>
          <p:cNvSpPr>
            <a:spLocks noGrp="1"/>
          </p:cNvSpPr>
          <p:nvPr>
            <p:ph idx="1"/>
          </p:nvPr>
        </p:nvSpPr>
        <p:spPr>
          <a:xfrm>
            <a:off x="461772" y="3124200"/>
            <a:ext cx="8229600" cy="3505201"/>
          </a:xfrm>
        </p:spPr>
        <p:txBody>
          <a:bodyPr>
            <a:normAutofit fontScale="47500" lnSpcReduction="20000"/>
          </a:bodyPr>
          <a:lstStyle/>
          <a:p>
            <a:pPr>
              <a:lnSpc>
                <a:spcPct val="170000"/>
              </a:lnSpc>
            </a:pPr>
            <a:r>
              <a:rPr lang="en-US" dirty="0">
                <a:latin typeface="Arial" panose="020B0604020202020204" pitchFamily="34" charset="0"/>
                <a:cs typeface="Arial" panose="020B0604020202020204" pitchFamily="34" charset="0"/>
              </a:rPr>
              <a:t>Thorough diagnostic interview</a:t>
            </a:r>
          </a:p>
          <a:p>
            <a:pPr>
              <a:lnSpc>
                <a:spcPct val="170000"/>
              </a:lnSpc>
            </a:pPr>
            <a:r>
              <a:rPr lang="en-US" dirty="0">
                <a:latin typeface="Arial" panose="020B0604020202020204" pitchFamily="34" charset="0"/>
                <a:cs typeface="Arial" panose="020B0604020202020204" pitchFamily="34" charset="0"/>
              </a:rPr>
              <a:t>Medical record review (if available)</a:t>
            </a:r>
          </a:p>
          <a:p>
            <a:pPr>
              <a:lnSpc>
                <a:spcPct val="170000"/>
              </a:lnSpc>
            </a:pPr>
            <a:r>
              <a:rPr lang="en-US" dirty="0">
                <a:latin typeface="Arial" panose="020B0604020202020204" pitchFamily="34" charset="0"/>
                <a:cs typeface="Arial" panose="020B0604020202020204" pitchFamily="34" charset="0"/>
              </a:rPr>
              <a:t>Collateral contacts</a:t>
            </a:r>
          </a:p>
          <a:p>
            <a:pPr>
              <a:lnSpc>
                <a:spcPct val="170000"/>
              </a:lnSpc>
            </a:pPr>
            <a:r>
              <a:rPr lang="en-US" dirty="0">
                <a:latin typeface="Arial" panose="020B0604020202020204" pitchFamily="34" charset="0"/>
                <a:cs typeface="Arial" panose="020B0604020202020204" pitchFamily="34" charset="0"/>
              </a:rPr>
              <a:t>Rating scales (parent, teacher, and self)</a:t>
            </a:r>
          </a:p>
          <a:p>
            <a:pPr lvl="1">
              <a:lnSpc>
                <a:spcPct val="170000"/>
              </a:lnSpc>
            </a:pPr>
            <a:r>
              <a:rPr lang="en-US" dirty="0">
                <a:latin typeface="Arial" panose="020B0604020202020204" pitchFamily="34" charset="0"/>
                <a:cs typeface="Arial" panose="020B0604020202020204" pitchFamily="34" charset="0"/>
              </a:rPr>
              <a:t>Conners, Third Edition</a:t>
            </a:r>
          </a:p>
          <a:p>
            <a:pPr lvl="1">
              <a:lnSpc>
                <a:spcPct val="170000"/>
              </a:lnSpc>
            </a:pPr>
            <a:r>
              <a:rPr lang="en-US" dirty="0">
                <a:latin typeface="Arial" panose="020B0604020202020204" pitchFamily="34" charset="0"/>
                <a:cs typeface="Arial" panose="020B0604020202020204" pitchFamily="34" charset="0"/>
              </a:rPr>
              <a:t>Behavior Assessment Scale for Children, Third Edition</a:t>
            </a:r>
          </a:p>
          <a:p>
            <a:pPr>
              <a:lnSpc>
                <a:spcPct val="170000"/>
              </a:lnSpc>
            </a:pPr>
            <a:r>
              <a:rPr lang="en-US" dirty="0">
                <a:latin typeface="Arial" panose="020B0604020202020204" pitchFamily="34" charset="0"/>
                <a:cs typeface="Arial" panose="020B0604020202020204" pitchFamily="34" charset="0"/>
              </a:rPr>
              <a:t>Comprehensive report is written and provided to the family</a:t>
            </a:r>
          </a:p>
          <a:p>
            <a:pPr>
              <a:lnSpc>
                <a:spcPct val="170000"/>
              </a:lnSpc>
            </a:pPr>
            <a:r>
              <a:rPr lang="en-US" dirty="0">
                <a:latin typeface="Arial" panose="020B0604020202020204" pitchFamily="34" charset="0"/>
                <a:cs typeface="Arial" panose="020B0604020202020204" pitchFamily="34" charset="0"/>
              </a:rPr>
              <a:t>Recommendations and therapy approaches to be discussed in the next session</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3742715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376" y="2857500"/>
            <a:ext cx="8229600" cy="1143000"/>
          </a:xfrm>
        </p:spPr>
        <p:txBody>
          <a:bodyPr>
            <a:normAutofit/>
          </a:bodyPr>
          <a:lstStyle/>
          <a:p>
            <a:pPr marL="0" indent="0" algn="ctr">
              <a:buNone/>
            </a:pPr>
            <a:r>
              <a:rPr lang="en-US" sz="3600" dirty="0">
                <a:latin typeface="Arial" panose="020B0604020202020204" pitchFamily="34" charset="0"/>
                <a:cs typeface="Arial" panose="020B0604020202020204" pitchFamily="34" charset="0"/>
              </a:rPr>
              <a:t>Questions &amp; Discussion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1220080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Rectangle 22"/>
          <p:cNvSpPr>
            <a:spLocks noGrp="1" noChangeArrowheads="1"/>
          </p:cNvSpPr>
          <p:nvPr>
            <p:ph type="title"/>
          </p:nvPr>
        </p:nvSpPr>
        <p:spPr>
          <a:xfrm>
            <a:off x="457200" y="228600"/>
            <a:ext cx="8229600" cy="1143000"/>
          </a:xfrm>
        </p:spPr>
        <p:txBody>
          <a:bodyPr>
            <a:normAutofit fontScale="90000"/>
          </a:bodyPr>
          <a:lstStyle/>
          <a:p>
            <a:pPr algn="l"/>
            <a:r>
              <a:rPr lang="en-US" altLang="en-US" sz="3600" dirty="0"/>
              <a:t>February 24, 2022</a:t>
            </a:r>
            <a:br>
              <a:rPr lang="en-US" altLang="en-US" sz="3600" dirty="0"/>
            </a:br>
            <a:r>
              <a:rPr lang="en-US" altLang="en-US" sz="3600" dirty="0"/>
              <a:t>Presenter Disclosures</a:t>
            </a:r>
          </a:p>
        </p:txBody>
      </p:sp>
      <p:graphicFrame>
        <p:nvGraphicFramePr>
          <p:cNvPr id="3108" name="Group 36"/>
          <p:cNvGraphicFramePr>
            <a:graphicFrameLocks noGrp="1"/>
          </p:cNvGraphicFramePr>
          <p:nvPr>
            <p:ph idx="1"/>
            <p:extLst>
              <p:ext uri="{D42A27DB-BD31-4B8C-83A1-F6EECF244321}">
                <p14:modId xmlns:p14="http://schemas.microsoft.com/office/powerpoint/2010/main" val="3320290002"/>
              </p:ext>
            </p:extLst>
          </p:nvPr>
        </p:nvGraphicFramePr>
        <p:xfrm>
          <a:off x="457200" y="1676400"/>
          <a:ext cx="8229600" cy="4527552"/>
        </p:xfrm>
        <a:graphic>
          <a:graphicData uri="http://schemas.openxmlformats.org/drawingml/2006/table">
            <a:tbl>
              <a:tblPr/>
              <a:tblGrid>
                <a:gridCol w="2590800">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tblGrid>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rPr>
                        <a:t>Consultant/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rPr>
                        <a:t>Speakers bureaus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rPr>
                        <a:t>Research funding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rPr>
                        <a:t>Stock ownership/Corporate boards-employment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8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rPr>
                        <a:t>Off-label uses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Franklin Gothic Book" pitchFamily="34" charset="0"/>
                        </a:rPr>
                        <a:t>No Disclosures.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Franklin Gothic Boo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93973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772" y="1905000"/>
            <a:ext cx="8229600" cy="1447800"/>
          </a:xfrm>
        </p:spPr>
        <p:txBody>
          <a:bodyPr/>
          <a:lstStyle/>
          <a:p>
            <a:r>
              <a:rPr lang="en-US" dirty="0"/>
              <a:t>Overview &amp; Learning Objectives </a:t>
            </a:r>
          </a:p>
        </p:txBody>
      </p:sp>
      <p:sp>
        <p:nvSpPr>
          <p:cNvPr id="3" name="Content Placeholder 2"/>
          <p:cNvSpPr>
            <a:spLocks noGrp="1"/>
          </p:cNvSpPr>
          <p:nvPr>
            <p:ph idx="1"/>
          </p:nvPr>
        </p:nvSpPr>
        <p:spPr>
          <a:xfrm>
            <a:off x="461772" y="3429001"/>
            <a:ext cx="8229600" cy="3200400"/>
          </a:xfrm>
        </p:spPr>
        <p:txBody>
          <a:bodyPr>
            <a:normAutofit/>
          </a:bodyPr>
          <a:lstStyle/>
          <a:p>
            <a:pPr marL="457200" marR="0" lvl="0" indent="-457200">
              <a:lnSpc>
                <a:spcPct val="200000"/>
              </a:lnSpc>
              <a:spcBef>
                <a:spcPts val="0"/>
              </a:spcBef>
              <a:spcAft>
                <a:spcPts val="0"/>
              </a:spcAft>
              <a:buSzPts val="1000"/>
              <a:buFont typeface="+mj-lt"/>
              <a:buAutoNum type="arabicPeriod"/>
              <a:tabLst>
                <a:tab pos="457200" algn="l"/>
              </a:tabLst>
            </a:pPr>
            <a:r>
              <a:rPr lang="en-US" sz="2000" dirty="0">
                <a:solidFill>
                  <a:srgbClr val="000000"/>
                </a:solidFill>
                <a:effectLst/>
                <a:latin typeface="Arial" panose="020B0604020202020204" pitchFamily="34" charset="0"/>
                <a:ea typeface="Times New Roman" panose="02020603050405020304" pitchFamily="18" charset="0"/>
              </a:rPr>
              <a:t>Discuss important diagnostic aspects regarding ADHD</a:t>
            </a:r>
            <a:endParaRPr lang="en-US" sz="2000" dirty="0">
              <a:effectLst/>
              <a:latin typeface="Calibri" panose="020F0502020204030204" pitchFamily="34" charset="0"/>
              <a:ea typeface="Calibri" panose="020F0502020204030204" pitchFamily="34" charset="0"/>
            </a:endParaRPr>
          </a:p>
          <a:p>
            <a:pPr marL="457200" marR="0" lvl="0" indent="-457200">
              <a:lnSpc>
                <a:spcPct val="200000"/>
              </a:lnSpc>
              <a:spcBef>
                <a:spcPts val="0"/>
              </a:spcBef>
              <a:spcAft>
                <a:spcPts val="0"/>
              </a:spcAft>
              <a:buSzPts val="1000"/>
              <a:buFont typeface="+mj-lt"/>
              <a:buAutoNum type="arabicPeriod"/>
              <a:tabLst>
                <a:tab pos="457200" algn="l"/>
              </a:tabLst>
            </a:pPr>
            <a:r>
              <a:rPr lang="en-US" sz="2000" dirty="0">
                <a:solidFill>
                  <a:srgbClr val="000000"/>
                </a:solidFill>
                <a:effectLst/>
                <a:latin typeface="Arial" panose="020B0604020202020204" pitchFamily="34" charset="0"/>
                <a:ea typeface="Times New Roman" panose="02020603050405020304" pitchFamily="18" charset="0"/>
              </a:rPr>
              <a:t>Gain knowledge on when to make a referral for formal evaluation</a:t>
            </a:r>
            <a:endParaRPr lang="en-US" sz="2000" dirty="0">
              <a:effectLst/>
              <a:latin typeface="Calibri" panose="020F0502020204030204" pitchFamily="34" charset="0"/>
              <a:ea typeface="Calibri" panose="020F0502020204030204" pitchFamily="34" charset="0"/>
            </a:endParaRPr>
          </a:p>
          <a:p>
            <a:pPr marL="457200" marR="0" lvl="0" indent="-457200">
              <a:lnSpc>
                <a:spcPct val="200000"/>
              </a:lnSpc>
              <a:spcBef>
                <a:spcPts val="0"/>
              </a:spcBef>
              <a:spcAft>
                <a:spcPts val="0"/>
              </a:spcAft>
              <a:buSzPts val="1000"/>
              <a:buFont typeface="+mj-lt"/>
              <a:buAutoNum type="arabicPeriod"/>
              <a:tabLst>
                <a:tab pos="457200" algn="l"/>
              </a:tabLst>
            </a:pPr>
            <a:r>
              <a:rPr lang="en-US" sz="2000" dirty="0">
                <a:solidFill>
                  <a:srgbClr val="000000"/>
                </a:solidFill>
                <a:effectLst/>
                <a:latin typeface="Arial" panose="020B0604020202020204" pitchFamily="34" charset="0"/>
                <a:ea typeface="Times New Roman" panose="02020603050405020304" pitchFamily="18" charset="0"/>
              </a:rPr>
              <a:t>Dive deeper into the different components of an ADHD evaluation </a:t>
            </a:r>
            <a:endParaRPr lang="en-US" sz="2000" dirty="0">
              <a:effectLst/>
              <a:latin typeface="Calibri" panose="020F0502020204030204" pitchFamily="34" charset="0"/>
              <a:ea typeface="Calibri" panose="020F0502020204030204" pitchFamily="34" charset="0"/>
            </a:endParaRP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2188265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772" y="1257300"/>
            <a:ext cx="8229600" cy="1447800"/>
          </a:xfrm>
        </p:spPr>
        <p:txBody>
          <a:bodyPr/>
          <a:lstStyle/>
          <a:p>
            <a:r>
              <a:rPr lang="en-US" dirty="0"/>
              <a:t>ADHD DSM-5</a:t>
            </a:r>
          </a:p>
        </p:txBody>
      </p:sp>
      <p:sp>
        <p:nvSpPr>
          <p:cNvPr id="3" name="Content Placeholder 2"/>
          <p:cNvSpPr>
            <a:spLocks noGrp="1"/>
          </p:cNvSpPr>
          <p:nvPr>
            <p:ph idx="1"/>
          </p:nvPr>
        </p:nvSpPr>
        <p:spPr>
          <a:xfrm>
            <a:off x="461772" y="2590800"/>
            <a:ext cx="8229600" cy="4038601"/>
          </a:xfrm>
        </p:spPr>
        <p:txBody>
          <a:bodyPr>
            <a:normAutofit fontScale="55000" lnSpcReduction="20000"/>
          </a:bodyPr>
          <a:lstStyle/>
          <a:p>
            <a:pPr marL="0" indent="0">
              <a:buNone/>
            </a:pPr>
            <a:r>
              <a:rPr lang="en-US" b="1" i="0" dirty="0">
                <a:solidFill>
                  <a:srgbClr val="000000"/>
                </a:solidFill>
                <a:effectLst/>
                <a:latin typeface="Arial" panose="020B0604020202020204" pitchFamily="34" charset="0"/>
                <a:cs typeface="Arial" panose="020B0604020202020204" pitchFamily="34" charset="0"/>
              </a:rPr>
              <a:t>Inattention: Six or more symptoms of inattention for children up to age 16 years, or five or more for adolescents age 17 years and older and adults; symptoms of inattention have been present for at least 6 months, and they are inappropriate for developmental level:</a:t>
            </a:r>
            <a:endParaRPr lang="en-US" b="0" i="0" dirty="0">
              <a:solidFill>
                <a:srgbClr val="000000"/>
              </a:solidFill>
              <a:effectLst/>
              <a:latin typeface="Arial" panose="020B0604020202020204" pitchFamily="34" charset="0"/>
              <a:cs typeface="Arial" panose="020B0604020202020204" pitchFamily="34" charset="0"/>
            </a:endParaRP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fails to give close attention to details or makes careless mistakes in schoolwork, at work, or with other activities.</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has trouble holding attention on tasks or play activities.</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does not seem to listen when spoken to directly.</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does not follow through on instructions and fails to finish schoolwork, chores, or duties in the workplace (e.g., loses focus, side-tracked).</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has trouble organizing tasks and activities.</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avoids, dislikes, or is reluctant to do tasks that require mental effort over a long period of time (such as schoolwork or homework).</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loses things necessary for tasks and activities (e.g. school materials, pencils, books, tools, wallets, keys, paperwork, eyeglasses, mobile telephones).</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Is often easily distracted</a:t>
            </a:r>
          </a:p>
          <a:p>
            <a:pPr marL="557213" lvl="1" indent="-214313">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Is often forgetful in daily activities.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479022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772" y="1067540"/>
            <a:ext cx="8229600" cy="1447800"/>
          </a:xfrm>
        </p:spPr>
        <p:txBody>
          <a:bodyPr/>
          <a:lstStyle/>
          <a:p>
            <a:r>
              <a:rPr lang="en-US" dirty="0"/>
              <a:t>ADHD DSM-5</a:t>
            </a:r>
          </a:p>
        </p:txBody>
      </p:sp>
      <p:sp>
        <p:nvSpPr>
          <p:cNvPr id="3" name="Content Placeholder 2"/>
          <p:cNvSpPr>
            <a:spLocks noGrp="1"/>
          </p:cNvSpPr>
          <p:nvPr>
            <p:ph idx="1"/>
          </p:nvPr>
        </p:nvSpPr>
        <p:spPr>
          <a:xfrm>
            <a:off x="461772" y="2514600"/>
            <a:ext cx="8229600" cy="4114801"/>
          </a:xfrm>
        </p:spPr>
        <p:txBody>
          <a:bodyPr>
            <a:normAutofit fontScale="55000" lnSpcReduction="20000"/>
          </a:bodyPr>
          <a:lstStyle/>
          <a:p>
            <a:pPr marL="0" indent="0" algn="l">
              <a:buNone/>
            </a:pPr>
            <a:r>
              <a:rPr lang="en-US" b="1" dirty="0">
                <a:solidFill>
                  <a:srgbClr val="000000"/>
                </a:solidFill>
                <a:latin typeface="Arial" panose="020B0604020202020204" pitchFamily="34" charset="0"/>
                <a:cs typeface="Arial" panose="020B0604020202020204" pitchFamily="34" charset="0"/>
              </a:rPr>
              <a:t>H</a:t>
            </a:r>
            <a:r>
              <a:rPr lang="en-US" b="1" i="0" dirty="0">
                <a:solidFill>
                  <a:srgbClr val="000000"/>
                </a:solidFill>
                <a:effectLst/>
                <a:latin typeface="Arial" panose="020B0604020202020204" pitchFamily="34" charset="0"/>
                <a:cs typeface="Arial" panose="020B0604020202020204" pitchFamily="34" charset="0"/>
              </a:rPr>
              <a:t>yperactivity and Impulsivity: Six or more symptoms of hyperactivity-impulsivity for children up to age 16 years, or five or more for adolescents age 17 years and older and adults; symptoms of hyperactivity-impulsivity have been present for at least 6 months to an extent that is disruptive and inappropriate for the person’s developmental level:</a:t>
            </a:r>
            <a:endParaRPr lang="en-US" b="0" i="0" dirty="0">
              <a:solidFill>
                <a:srgbClr val="000000"/>
              </a:solidFill>
              <a:effectLst/>
              <a:latin typeface="Arial" panose="020B0604020202020204" pitchFamily="34" charset="0"/>
              <a:cs typeface="Arial" panose="020B0604020202020204" pitchFamily="34" charset="0"/>
            </a:endParaRP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fidgets with or taps hands or feet, or squirms in seat.</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leaves seat in situations when remaining seated is expected.</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runs about or climbs in situations where it is not appropriate (adolescents or adults may be limited to feeling restless).</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unable to play or take part in leisure activities quietly.</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Is often “on the go” acting as if “driven by a motor”.</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talks excessively.</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blurts out an answer before a question has been completed.</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has trouble waiting their turn.</a:t>
            </a:r>
          </a:p>
          <a:p>
            <a:pPr marL="742950" lvl="1" indent="-285750" algn="l">
              <a:buFont typeface="+mj-lt"/>
              <a:buAutoNum type="arabicPeriod"/>
            </a:pPr>
            <a:r>
              <a:rPr lang="en-US" b="0" i="0" dirty="0">
                <a:solidFill>
                  <a:srgbClr val="000000"/>
                </a:solidFill>
                <a:effectLst/>
                <a:latin typeface="Arial" panose="020B0604020202020204" pitchFamily="34" charset="0"/>
                <a:cs typeface="Arial" panose="020B0604020202020204" pitchFamily="34" charset="0"/>
              </a:rPr>
              <a:t>Often interrupts or intrudes on others (e.g., butts into conversations or games)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3897372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1447800"/>
          </a:xfrm>
        </p:spPr>
        <p:txBody>
          <a:bodyPr/>
          <a:lstStyle/>
          <a:p>
            <a:r>
              <a:rPr lang="en-US" dirty="0"/>
              <a:t>ADHD DSM-5</a:t>
            </a:r>
          </a:p>
        </p:txBody>
      </p:sp>
      <p:sp>
        <p:nvSpPr>
          <p:cNvPr id="3" name="Content Placeholder 2"/>
          <p:cNvSpPr>
            <a:spLocks noGrp="1"/>
          </p:cNvSpPr>
          <p:nvPr>
            <p:ph idx="1"/>
          </p:nvPr>
        </p:nvSpPr>
        <p:spPr>
          <a:xfrm>
            <a:off x="461772" y="2590800"/>
            <a:ext cx="8229600" cy="4038601"/>
          </a:xfrm>
        </p:spPr>
        <p:txBody>
          <a:bodyPr>
            <a:normAutofit fontScale="77500" lnSpcReduction="20000"/>
          </a:bodyPr>
          <a:lstStyle/>
          <a:p>
            <a:pPr marL="0" indent="0" algn="l">
              <a:buNone/>
            </a:pPr>
            <a:r>
              <a:rPr lang="en-US" sz="2600" b="0" i="0" dirty="0">
                <a:solidFill>
                  <a:srgbClr val="000000"/>
                </a:solidFill>
                <a:effectLst/>
                <a:latin typeface="Arial" panose="020B0604020202020204" pitchFamily="34" charset="0"/>
                <a:cs typeface="Arial" panose="020B0604020202020204" pitchFamily="34" charset="0"/>
              </a:rPr>
              <a:t>In addition, the following conditions must be met:</a:t>
            </a:r>
          </a:p>
          <a:p>
            <a:pPr algn="l">
              <a:lnSpc>
                <a:spcPct val="150000"/>
              </a:lnSpc>
              <a:buFont typeface="Arial" panose="020B0604020202020204" pitchFamily="34" charset="0"/>
              <a:buChar char="•"/>
            </a:pPr>
            <a:r>
              <a:rPr lang="en-US" sz="2200" b="0" i="0" dirty="0">
                <a:solidFill>
                  <a:srgbClr val="000000"/>
                </a:solidFill>
                <a:effectLst/>
                <a:latin typeface="Arial" panose="020B0604020202020204" pitchFamily="34" charset="0"/>
                <a:cs typeface="Arial" panose="020B0604020202020204" pitchFamily="34" charset="0"/>
              </a:rPr>
              <a:t>Several inattentive or hyperactive-impulsive symptoms were present before age 12 years.</a:t>
            </a:r>
          </a:p>
          <a:p>
            <a:pPr algn="l">
              <a:lnSpc>
                <a:spcPct val="150000"/>
              </a:lnSpc>
              <a:buFont typeface="Arial" panose="020B0604020202020204" pitchFamily="34" charset="0"/>
              <a:buChar char="•"/>
            </a:pPr>
            <a:r>
              <a:rPr lang="en-US" sz="2200" b="0" i="0" dirty="0">
                <a:solidFill>
                  <a:srgbClr val="000000"/>
                </a:solidFill>
                <a:effectLst/>
                <a:latin typeface="Arial" panose="020B0604020202020204" pitchFamily="34" charset="0"/>
                <a:cs typeface="Arial" panose="020B0604020202020204" pitchFamily="34" charset="0"/>
              </a:rPr>
              <a:t>Several symptoms are present in two or more settings, (such as at home, school or work; with friends or relatives; in other activities).</a:t>
            </a:r>
          </a:p>
          <a:p>
            <a:pPr algn="l">
              <a:lnSpc>
                <a:spcPct val="150000"/>
              </a:lnSpc>
              <a:buFont typeface="Arial" panose="020B0604020202020204" pitchFamily="34" charset="0"/>
              <a:buChar char="•"/>
            </a:pPr>
            <a:r>
              <a:rPr lang="en-US" sz="2200" b="0" i="0" dirty="0">
                <a:solidFill>
                  <a:srgbClr val="000000"/>
                </a:solidFill>
                <a:effectLst/>
                <a:latin typeface="Arial" panose="020B0604020202020204" pitchFamily="34" charset="0"/>
                <a:cs typeface="Arial" panose="020B0604020202020204" pitchFamily="34" charset="0"/>
              </a:rPr>
              <a:t>There is clear evidence that the symptoms interfere with, or reduce the quality of, social, school, or work functioning.</a:t>
            </a:r>
          </a:p>
          <a:p>
            <a:pPr algn="l">
              <a:lnSpc>
                <a:spcPct val="150000"/>
              </a:lnSpc>
              <a:buFont typeface="Arial" panose="020B0604020202020204" pitchFamily="34" charset="0"/>
              <a:buChar char="•"/>
            </a:pPr>
            <a:r>
              <a:rPr lang="en-US" sz="2200" b="0" i="0" dirty="0">
                <a:solidFill>
                  <a:srgbClr val="000000"/>
                </a:solidFill>
                <a:effectLst/>
                <a:latin typeface="Arial" panose="020B0604020202020204" pitchFamily="34" charset="0"/>
                <a:cs typeface="Arial" panose="020B0604020202020204" pitchFamily="34" charset="0"/>
              </a:rPr>
              <a:t>The symptoms are not better explained by another mental disorder (such as a mood disorder, anxiety disorder, dissociative disorder, or a personality disorder). The symptoms do not happen only during the course of schizophrenia or another psychotic disorder.</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2509077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447800"/>
            <a:ext cx="8229600" cy="1447800"/>
          </a:xfrm>
        </p:spPr>
        <p:txBody>
          <a:bodyPr/>
          <a:lstStyle/>
          <a:p>
            <a:r>
              <a:rPr lang="en-US" dirty="0"/>
              <a:t>ADHD DSM-5</a:t>
            </a:r>
          </a:p>
        </p:txBody>
      </p:sp>
      <p:sp>
        <p:nvSpPr>
          <p:cNvPr id="3" name="Content Placeholder 2"/>
          <p:cNvSpPr>
            <a:spLocks noGrp="1"/>
          </p:cNvSpPr>
          <p:nvPr>
            <p:ph idx="1"/>
          </p:nvPr>
        </p:nvSpPr>
        <p:spPr>
          <a:xfrm>
            <a:off x="461772" y="2743200"/>
            <a:ext cx="8229600" cy="3886201"/>
          </a:xfrm>
        </p:spPr>
        <p:txBody>
          <a:bodyPr>
            <a:normAutofit fontScale="85000" lnSpcReduction="10000"/>
          </a:bodyPr>
          <a:lstStyle/>
          <a:p>
            <a:pPr marL="0" indent="0" algn="l">
              <a:lnSpc>
                <a:spcPct val="150000"/>
              </a:lnSpc>
              <a:buNone/>
            </a:pPr>
            <a:r>
              <a:rPr lang="en-US" sz="2000" b="0" i="0" dirty="0">
                <a:solidFill>
                  <a:srgbClr val="000000"/>
                </a:solidFill>
                <a:effectLst/>
                <a:latin typeface="Arial" panose="020B0604020202020204" pitchFamily="34" charset="0"/>
                <a:cs typeface="Arial" panose="020B0604020202020204" pitchFamily="34" charset="0"/>
              </a:rPr>
              <a:t>Based on the types of symptoms, three kinds (presentations) of ADHD can occur:</a:t>
            </a:r>
          </a:p>
          <a:p>
            <a:pPr algn="l">
              <a:lnSpc>
                <a:spcPct val="150000"/>
              </a:lnSpc>
              <a:buFont typeface="Arial" panose="020B0604020202020204" pitchFamily="34" charset="0"/>
              <a:buChar char="•"/>
            </a:pPr>
            <a:r>
              <a:rPr lang="en-US" sz="2000" b="0" i="1" dirty="0">
                <a:solidFill>
                  <a:srgbClr val="000000"/>
                </a:solidFill>
                <a:effectLst/>
                <a:latin typeface="Arial" panose="020B0604020202020204" pitchFamily="34" charset="0"/>
                <a:cs typeface="Arial" panose="020B0604020202020204" pitchFamily="34" charset="0"/>
              </a:rPr>
              <a:t>Combined Presentation</a:t>
            </a:r>
            <a:r>
              <a:rPr lang="en-US" sz="2000" b="0" i="0" dirty="0">
                <a:solidFill>
                  <a:srgbClr val="000000"/>
                </a:solidFill>
                <a:effectLst/>
                <a:latin typeface="Arial" panose="020B0604020202020204" pitchFamily="34" charset="0"/>
                <a:cs typeface="Arial" panose="020B0604020202020204" pitchFamily="34" charset="0"/>
              </a:rPr>
              <a:t>: if enough symptoms of both criteria inattention and hyperactivity-impulsivity were present for the past 6 months</a:t>
            </a:r>
          </a:p>
          <a:p>
            <a:pPr algn="l">
              <a:lnSpc>
                <a:spcPct val="150000"/>
              </a:lnSpc>
              <a:buFont typeface="Arial" panose="020B0604020202020204" pitchFamily="34" charset="0"/>
              <a:buChar char="•"/>
            </a:pPr>
            <a:r>
              <a:rPr lang="en-US" sz="2000" b="0" i="1" dirty="0">
                <a:solidFill>
                  <a:srgbClr val="000000"/>
                </a:solidFill>
                <a:effectLst/>
                <a:latin typeface="Arial" panose="020B0604020202020204" pitchFamily="34" charset="0"/>
                <a:cs typeface="Arial" panose="020B0604020202020204" pitchFamily="34" charset="0"/>
              </a:rPr>
              <a:t>Predominantly Inattentive Presentation</a:t>
            </a:r>
            <a:r>
              <a:rPr lang="en-US" sz="2000" b="0" i="0" dirty="0">
                <a:solidFill>
                  <a:srgbClr val="000000"/>
                </a:solidFill>
                <a:effectLst/>
                <a:latin typeface="Arial" panose="020B0604020202020204" pitchFamily="34" charset="0"/>
                <a:cs typeface="Arial" panose="020B0604020202020204" pitchFamily="34" charset="0"/>
              </a:rPr>
              <a:t>: if enough symptoms of inattention, but not hyperactivity-impulsivity, were present for the past six months</a:t>
            </a:r>
          </a:p>
          <a:p>
            <a:pPr algn="l">
              <a:lnSpc>
                <a:spcPct val="150000"/>
              </a:lnSpc>
              <a:buFont typeface="Arial" panose="020B0604020202020204" pitchFamily="34" charset="0"/>
              <a:buChar char="•"/>
            </a:pPr>
            <a:r>
              <a:rPr lang="en-US" sz="2000" b="0" i="1" dirty="0">
                <a:solidFill>
                  <a:srgbClr val="000000"/>
                </a:solidFill>
                <a:effectLst/>
                <a:latin typeface="Arial" panose="020B0604020202020204" pitchFamily="34" charset="0"/>
                <a:cs typeface="Arial" panose="020B0604020202020204" pitchFamily="34" charset="0"/>
              </a:rPr>
              <a:t>Predominantly Hyperactive-Impulsive Presentation</a:t>
            </a:r>
            <a:r>
              <a:rPr lang="en-US" sz="2000" b="0" i="0" dirty="0">
                <a:solidFill>
                  <a:srgbClr val="000000"/>
                </a:solidFill>
                <a:effectLst/>
                <a:latin typeface="Arial" panose="020B0604020202020204" pitchFamily="34" charset="0"/>
                <a:cs typeface="Arial" panose="020B0604020202020204" pitchFamily="34" charset="0"/>
              </a:rPr>
              <a:t>: if enough symptoms of hyperactivity-impulsivity, but not inattention, were present for the past six months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2724459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4534"/>
            <a:ext cx="8229600" cy="1447800"/>
          </a:xfrm>
        </p:spPr>
        <p:txBody>
          <a:bodyPr/>
          <a:lstStyle/>
          <a:p>
            <a:r>
              <a:rPr lang="en-US" dirty="0"/>
              <a:t>ADHD Assessment</a:t>
            </a:r>
          </a:p>
        </p:txBody>
      </p:sp>
      <p:sp>
        <p:nvSpPr>
          <p:cNvPr id="3" name="Content Placeholder 2"/>
          <p:cNvSpPr>
            <a:spLocks noGrp="1"/>
          </p:cNvSpPr>
          <p:nvPr>
            <p:ph idx="1"/>
          </p:nvPr>
        </p:nvSpPr>
        <p:spPr>
          <a:xfrm>
            <a:off x="461772" y="2865268"/>
            <a:ext cx="8229600" cy="3764133"/>
          </a:xfrm>
        </p:spPr>
        <p:txBody>
          <a:bodyPr>
            <a:normAutofit fontScale="85000" lnSpcReduction="10000"/>
          </a:bodyPr>
          <a:lstStyle/>
          <a:p>
            <a:pPr>
              <a:lnSpc>
                <a:spcPct val="150000"/>
              </a:lnSpc>
            </a:pPr>
            <a:r>
              <a:rPr lang="en-US" sz="2000" dirty="0">
                <a:latin typeface="Arial" panose="020B0604020202020204" pitchFamily="34" charset="0"/>
                <a:cs typeface="Arial" panose="020B0604020202020204" pitchFamily="34" charset="0"/>
              </a:rPr>
              <a:t>Signs of ADHD may not be observable when the patient is in highly structured or novel settings, engaged in an interesting activity, receiving one-to-one attention or supervision, or in a situation with frequent rewards for appropriate behavior. </a:t>
            </a:r>
          </a:p>
          <a:p>
            <a:pPr>
              <a:lnSpc>
                <a:spcPct val="150000"/>
              </a:lnSpc>
            </a:pPr>
            <a:r>
              <a:rPr lang="en-US" sz="2000" dirty="0">
                <a:latin typeface="Arial" panose="020B0604020202020204" pitchFamily="34" charset="0"/>
                <a:cs typeface="Arial" panose="020B0604020202020204" pitchFamily="34" charset="0"/>
              </a:rPr>
              <a:t>Conversely, symptoms typically worsen in situations that are unstructured, minimally supervised, boring, or require sustained attention or mental effort. </a:t>
            </a:r>
          </a:p>
          <a:p>
            <a:pPr>
              <a:lnSpc>
                <a:spcPct val="150000"/>
              </a:lnSpc>
            </a:pPr>
            <a:r>
              <a:rPr lang="en-US" sz="2000" dirty="0">
                <a:latin typeface="Arial" panose="020B0604020202020204" pitchFamily="34" charset="0"/>
                <a:cs typeface="Arial" panose="020B0604020202020204" pitchFamily="34" charset="0"/>
              </a:rPr>
              <a:t>Core deficits include impairment in rule-governed behavior across a variety of settings and relative difficulty for age in inhibiting impulsive response to internal wishes or needs or external stimuli.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2538752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349" y="1676400"/>
            <a:ext cx="8229600" cy="1447800"/>
          </a:xfrm>
        </p:spPr>
        <p:txBody>
          <a:bodyPr>
            <a:normAutofit/>
          </a:bodyPr>
          <a:lstStyle/>
          <a:p>
            <a:r>
              <a:rPr lang="en-US" sz="4000" dirty="0"/>
              <a:t>ADHD Assessment – Parent Interview</a:t>
            </a:r>
          </a:p>
        </p:txBody>
      </p:sp>
      <p:sp>
        <p:nvSpPr>
          <p:cNvPr id="3" name="Content Placeholder 2"/>
          <p:cNvSpPr>
            <a:spLocks noGrp="1"/>
          </p:cNvSpPr>
          <p:nvPr>
            <p:ph idx="1"/>
          </p:nvPr>
        </p:nvSpPr>
        <p:spPr>
          <a:xfrm>
            <a:off x="461772" y="3048000"/>
            <a:ext cx="8229600" cy="3581401"/>
          </a:xfrm>
        </p:spPr>
        <p:txBody>
          <a:bodyPr>
            <a:normAutofit fontScale="85000" lnSpcReduction="10000"/>
          </a:bodyPr>
          <a:lstStyle/>
          <a:p>
            <a:pPr>
              <a:lnSpc>
                <a:spcPct val="150000"/>
              </a:lnSpc>
            </a:pPr>
            <a:r>
              <a:rPr lang="en-US" sz="1900" dirty="0">
                <a:latin typeface="Arial" panose="020B0604020202020204" pitchFamily="34" charset="0"/>
                <a:cs typeface="Arial" panose="020B0604020202020204" pitchFamily="34" charset="0"/>
              </a:rPr>
              <a:t>The parent interview is important to the assessment process. It is often difficult to confirm the diagnosis of ADHD by an examination with the child or adolescent alone, since some children and most adolescents with ADHD are able to maintain attention and behavioral control in the office setting. </a:t>
            </a:r>
          </a:p>
          <a:p>
            <a:pPr>
              <a:lnSpc>
                <a:spcPct val="150000"/>
              </a:lnSpc>
            </a:pPr>
            <a:r>
              <a:rPr lang="en-US" sz="1900" dirty="0">
                <a:latin typeface="Arial" panose="020B0604020202020204" pitchFamily="34" charset="0"/>
                <a:cs typeface="Arial" panose="020B0604020202020204" pitchFamily="34" charset="0"/>
              </a:rPr>
              <a:t>Both parent and child interviews are used to rule out other psychiatric or environmental causes of symptoms. </a:t>
            </a:r>
          </a:p>
          <a:p>
            <a:pPr>
              <a:lnSpc>
                <a:spcPct val="150000"/>
              </a:lnSpc>
            </a:pPr>
            <a:r>
              <a:rPr lang="en-US" sz="1900" dirty="0">
                <a:latin typeface="Arial" panose="020B0604020202020204" pitchFamily="34" charset="0"/>
                <a:cs typeface="Arial" panose="020B0604020202020204" pitchFamily="34" charset="0"/>
              </a:rPr>
              <a:t>Queries about family history of ADHD, other psychiatric disorders, and psychosocial adversity (e.g., poverty, parental psychopathology or absence, family conflict) are especially important because of their relationship to prognosis.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848" y="304800"/>
            <a:ext cx="4054924" cy="1066800"/>
          </a:xfrm>
          <a:prstGeom prst="rect">
            <a:avLst/>
          </a:prstGeom>
        </p:spPr>
      </p:pic>
    </p:spTree>
    <p:extLst>
      <p:ext uri="{BB962C8B-B14F-4D97-AF65-F5344CB8AC3E}">
        <p14:creationId xmlns:p14="http://schemas.microsoft.com/office/powerpoint/2010/main" val="3129838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1491</Words>
  <Application>Microsoft Office PowerPoint</Application>
  <PresentationFormat>On-screen Show (4:3)</PresentationFormat>
  <Paragraphs>119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Franklin Gothic Book</vt:lpstr>
      <vt:lpstr>Tahoma</vt:lpstr>
      <vt:lpstr>Office Theme</vt:lpstr>
      <vt:lpstr>Diagnosis and Evaluation  of ADHD </vt:lpstr>
      <vt:lpstr>February 24, 2022 Presenter Disclosures</vt:lpstr>
      <vt:lpstr>Overview &amp; Learning Objectives </vt:lpstr>
      <vt:lpstr>ADHD DSM-5</vt:lpstr>
      <vt:lpstr>ADHD DSM-5</vt:lpstr>
      <vt:lpstr>ADHD DSM-5</vt:lpstr>
      <vt:lpstr>ADHD DSM-5</vt:lpstr>
      <vt:lpstr>ADHD Assessment</vt:lpstr>
      <vt:lpstr>ADHD Assessment – Parent Interview</vt:lpstr>
      <vt:lpstr>ADHD Assessment – School</vt:lpstr>
      <vt:lpstr>Assessment – Rating Scales</vt:lpstr>
      <vt:lpstr>Assessment – Medical Evaluation</vt:lpstr>
      <vt:lpstr>ADHD – Other Tests</vt:lpstr>
      <vt:lpstr>Vanderbilt</vt:lpstr>
      <vt:lpstr>Scoring the Vanderbilt/ADHD-5</vt:lpstr>
      <vt:lpstr>When to Refer for Further Evaluation:</vt:lpstr>
      <vt:lpstr>Behavioral Health Evaluation</vt:lpstr>
      <vt:lpstr>PowerPoint Presentation</vt:lpstr>
    </vt:vector>
  </TitlesOfParts>
  <Company>Children's Hospital &amp;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Meyer, Karen (Marketing)</dc:creator>
  <cp:lastModifiedBy>Schifferns, Jewel</cp:lastModifiedBy>
  <cp:revision>10</cp:revision>
  <dcterms:created xsi:type="dcterms:W3CDTF">2017-09-19T16:40:49Z</dcterms:created>
  <dcterms:modified xsi:type="dcterms:W3CDTF">2022-02-24T16:46:34Z</dcterms:modified>
</cp:coreProperties>
</file>